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sldIdLst>
    <p:sldId id="256" r:id="rId2"/>
    <p:sldId id="257" r:id="rId3"/>
    <p:sldId id="259" r:id="rId4"/>
    <p:sldId id="260" r:id="rId5"/>
    <p:sldId id="261" r:id="rId6"/>
    <p:sldId id="262" r:id="rId7"/>
    <p:sldId id="273" r:id="rId8"/>
    <p:sldId id="276" r:id="rId9"/>
    <p:sldId id="263" r:id="rId10"/>
    <p:sldId id="274" r:id="rId11"/>
    <p:sldId id="275" r:id="rId12"/>
    <p:sldId id="272" r:id="rId13"/>
    <p:sldId id="265" r:id="rId14"/>
    <p:sldId id="267" r:id="rId15"/>
    <p:sldId id="268" r:id="rId16"/>
    <p:sldId id="282" r:id="rId17"/>
    <p:sldId id="269" r:id="rId18"/>
    <p:sldId id="278" r:id="rId19"/>
    <p:sldId id="280" r:id="rId20"/>
    <p:sldId id="281"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sto MT" pitchFamily="18" charset="0"/>
        <a:ea typeface="+mn-ea"/>
        <a:cs typeface="+mn-cs"/>
      </a:defRPr>
    </a:lvl1pPr>
    <a:lvl2pPr marL="457200" algn="l" rtl="0" fontAlgn="base">
      <a:spcBef>
        <a:spcPct val="0"/>
      </a:spcBef>
      <a:spcAft>
        <a:spcPct val="0"/>
      </a:spcAft>
      <a:defRPr kern="1200">
        <a:solidFill>
          <a:schemeClr val="tx1"/>
        </a:solidFill>
        <a:latin typeface="Calisto MT" pitchFamily="18" charset="0"/>
        <a:ea typeface="+mn-ea"/>
        <a:cs typeface="+mn-cs"/>
      </a:defRPr>
    </a:lvl2pPr>
    <a:lvl3pPr marL="914400" algn="l" rtl="0" fontAlgn="base">
      <a:spcBef>
        <a:spcPct val="0"/>
      </a:spcBef>
      <a:spcAft>
        <a:spcPct val="0"/>
      </a:spcAft>
      <a:defRPr kern="1200">
        <a:solidFill>
          <a:schemeClr val="tx1"/>
        </a:solidFill>
        <a:latin typeface="Calisto MT" pitchFamily="18" charset="0"/>
        <a:ea typeface="+mn-ea"/>
        <a:cs typeface="+mn-cs"/>
      </a:defRPr>
    </a:lvl3pPr>
    <a:lvl4pPr marL="1371600" algn="l" rtl="0" fontAlgn="base">
      <a:spcBef>
        <a:spcPct val="0"/>
      </a:spcBef>
      <a:spcAft>
        <a:spcPct val="0"/>
      </a:spcAft>
      <a:defRPr kern="1200">
        <a:solidFill>
          <a:schemeClr val="tx1"/>
        </a:solidFill>
        <a:latin typeface="Calisto MT" pitchFamily="18" charset="0"/>
        <a:ea typeface="+mn-ea"/>
        <a:cs typeface="+mn-cs"/>
      </a:defRPr>
    </a:lvl4pPr>
    <a:lvl5pPr marL="1828800" algn="l" rtl="0" fontAlgn="base">
      <a:spcBef>
        <a:spcPct val="0"/>
      </a:spcBef>
      <a:spcAft>
        <a:spcPct val="0"/>
      </a:spcAft>
      <a:defRPr kern="1200">
        <a:solidFill>
          <a:schemeClr val="tx1"/>
        </a:solidFill>
        <a:latin typeface="Calisto MT" pitchFamily="18" charset="0"/>
        <a:ea typeface="+mn-ea"/>
        <a:cs typeface="+mn-cs"/>
      </a:defRPr>
    </a:lvl5pPr>
    <a:lvl6pPr marL="2286000" algn="l" defTabSz="914400" rtl="0" eaLnBrk="1" latinLnBrk="0" hangingPunct="1">
      <a:defRPr kern="1200">
        <a:solidFill>
          <a:schemeClr val="tx1"/>
        </a:solidFill>
        <a:latin typeface="Calisto MT" pitchFamily="18" charset="0"/>
        <a:ea typeface="+mn-ea"/>
        <a:cs typeface="+mn-cs"/>
      </a:defRPr>
    </a:lvl6pPr>
    <a:lvl7pPr marL="2743200" algn="l" defTabSz="914400" rtl="0" eaLnBrk="1" latinLnBrk="0" hangingPunct="1">
      <a:defRPr kern="1200">
        <a:solidFill>
          <a:schemeClr val="tx1"/>
        </a:solidFill>
        <a:latin typeface="Calisto MT" pitchFamily="18" charset="0"/>
        <a:ea typeface="+mn-ea"/>
        <a:cs typeface="+mn-cs"/>
      </a:defRPr>
    </a:lvl7pPr>
    <a:lvl8pPr marL="3200400" algn="l" defTabSz="914400" rtl="0" eaLnBrk="1" latinLnBrk="0" hangingPunct="1">
      <a:defRPr kern="1200">
        <a:solidFill>
          <a:schemeClr val="tx1"/>
        </a:solidFill>
        <a:latin typeface="Calisto MT" pitchFamily="18" charset="0"/>
        <a:ea typeface="+mn-ea"/>
        <a:cs typeface="+mn-cs"/>
      </a:defRPr>
    </a:lvl8pPr>
    <a:lvl9pPr marL="3657600" algn="l" defTabSz="914400" rtl="0" eaLnBrk="1" latinLnBrk="0" hangingPunct="1">
      <a:defRPr kern="1200">
        <a:solidFill>
          <a:schemeClr val="tx1"/>
        </a:solidFill>
        <a:latin typeface="Calisto MT"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00CCFF"/>
    <a:srgbClr val="000099"/>
    <a:srgbClr val="000000"/>
    <a:srgbClr val="FFFFFF"/>
    <a:srgbClr val="0C967C"/>
    <a:srgbClr val="86DBE6"/>
    <a:srgbClr val="14558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ru-RU"/>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ru-RU"/>
            </a:p>
          </p:txBody>
        </p:sp>
      </p:grpSp>
      <p:sp>
        <p:nvSpPr>
          <p:cNvPr id="49157"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9161"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a:t>Образец заголовка</a:t>
            </a:r>
          </a:p>
        </p:txBody>
      </p:sp>
      <p:sp>
        <p:nvSpPr>
          <p:cNvPr id="7" name="Rectangle 6"/>
          <p:cNvSpPr>
            <a:spLocks noGrp="1" noChangeArrowheads="1"/>
          </p:cNvSpPr>
          <p:nvPr>
            <p:ph type="dt" sz="quarter" idx="10"/>
          </p:nvPr>
        </p:nvSpPr>
        <p:spPr/>
        <p:txBody>
          <a:bodyPr/>
          <a:lstStyle>
            <a:lvl1pPr>
              <a:defRPr/>
            </a:lvl1pPr>
          </a:lstStyle>
          <a:p>
            <a:pPr>
              <a:defRPr/>
            </a:pPr>
            <a:fld id="{CC0CCEFE-31D5-47D5-B8D9-42EFB6512E14}" type="datetimeFigureOut">
              <a:rPr lang="ru-RU"/>
              <a:pPr>
                <a:defRPr/>
              </a:pPr>
              <a:t>27.03.2012</a:t>
            </a:fld>
            <a:endParaRPr lang="ru-RU"/>
          </a:p>
        </p:txBody>
      </p:sp>
      <p:sp>
        <p:nvSpPr>
          <p:cNvPr id="8" name="Rectangle 7"/>
          <p:cNvSpPr>
            <a:spLocks noGrp="1" noChangeArrowheads="1"/>
          </p:cNvSpPr>
          <p:nvPr>
            <p:ph type="ftr" sz="quarter" idx="11"/>
          </p:nvPr>
        </p:nvSpPr>
        <p:spPr/>
        <p:txBody>
          <a:bodyPr/>
          <a:lstStyle>
            <a:lvl1pPr>
              <a:defRPr/>
            </a:lvl1pPr>
          </a:lstStyle>
          <a:p>
            <a:pPr>
              <a:defRPr/>
            </a:pPr>
            <a:endParaRPr lang="ru-RU"/>
          </a:p>
        </p:txBody>
      </p:sp>
      <p:sp>
        <p:nvSpPr>
          <p:cNvPr id="9" name="Rectangle 8"/>
          <p:cNvSpPr>
            <a:spLocks noGrp="1" noChangeArrowheads="1"/>
          </p:cNvSpPr>
          <p:nvPr>
            <p:ph type="sldNum" sz="quarter" idx="12"/>
          </p:nvPr>
        </p:nvSpPr>
        <p:spPr/>
        <p:txBody>
          <a:bodyPr/>
          <a:lstStyle>
            <a:lvl1pPr>
              <a:defRPr/>
            </a:lvl1pPr>
          </a:lstStyle>
          <a:p>
            <a:pPr>
              <a:defRPr/>
            </a:pPr>
            <a:fld id="{A2C2AAF2-EAF5-41A6-B2F0-F995D2A2113F}" type="slidenum">
              <a:rPr lang="ru-RU"/>
              <a:pPr>
                <a:defRPr/>
              </a:pPr>
              <a:t>‹#›</a:t>
            </a:fld>
            <a:endParaRPr lang="ru-RU"/>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BF2383D0-F57F-4E23-96FE-A8371A486D4A}" type="datetimeFigureOut">
              <a:rPr lang="ru-RU"/>
              <a:pPr>
                <a:defRPr/>
              </a:pPr>
              <a:t>27.03.2012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DBCAA7E5-03EF-4B8F-BF13-9A773BA7EBA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C6A24BA0-FE5F-4010-AC70-A192D480219B}" type="datetimeFigureOut">
              <a:rPr lang="ru-RU"/>
              <a:pPr>
                <a:defRPr/>
              </a:pPr>
              <a:t>27.03.2012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C72770AF-59ED-464A-BD28-E2CDC78104C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2CD05D39-C112-4A31-AFE1-9A410E5BB979}" type="datetimeFigureOut">
              <a:rPr lang="ru-RU"/>
              <a:pPr>
                <a:defRPr/>
              </a:pPr>
              <a:t>27.03.2012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EC023423-7000-435B-BD5E-A375ABE390E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fld id="{D9BEE617-2832-48A0-8F92-1B5AC230ADA9}" type="datetimeFigureOut">
              <a:rPr lang="ru-RU"/>
              <a:pPr>
                <a:defRPr/>
              </a:pPr>
              <a:t>27.03.2012</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D38EAED3-CBE6-497A-8F16-10202FB2A32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fld id="{BF696C84-8E0E-40F4-8BAF-1EE159FF80B8}" type="datetimeFigureOut">
              <a:rPr lang="ru-RU"/>
              <a:pPr>
                <a:defRPr/>
              </a:pPr>
              <a:t>27.03.2012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50533835-C21F-4E4A-B24A-E3B5FEE608D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fld id="{86EB8476-63C2-4E37-AC47-A07DE6EDC1BD}" type="datetimeFigureOut">
              <a:rPr lang="ru-RU"/>
              <a:pPr>
                <a:defRPr/>
              </a:pPr>
              <a:t>27.03.2012</a:t>
            </a:fld>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78AB13C0-58F5-4F12-8795-9940B015452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fld id="{22EFEF13-BD55-4B78-9C6A-5D21F023E738}" type="datetimeFigureOut">
              <a:rPr lang="ru-RU"/>
              <a:pPr>
                <a:defRPr/>
              </a:pPr>
              <a:t>27.03.2012</a:t>
            </a:fld>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CAC9EE78-BEE1-41A2-8112-B25DC315674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FC48FD0F-EDD7-4C39-B6FC-1F1639B5888A}" type="datetimeFigureOut">
              <a:rPr lang="ru-RU"/>
              <a:pPr>
                <a:defRPr/>
              </a:pPr>
              <a:t>27.03.2012</a:t>
            </a:fld>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0ECAC9E1-6756-4FF2-8A03-85482C4CF59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AD5B30B2-83C9-4DFC-850E-F790457F82A2}" type="datetimeFigureOut">
              <a:rPr lang="ru-RU"/>
              <a:pPr>
                <a:defRPr/>
              </a:pPr>
              <a:t>27.03.2012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D7B11D86-E5F2-4531-8FC2-F60ED769E45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8E7FCD6C-D50C-4AEF-A8CB-42930CC7DBB7}" type="datetimeFigureOut">
              <a:rPr lang="ru-RU"/>
              <a:pPr>
                <a:defRPr/>
              </a:pPr>
              <a:t>27.03.2012</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3080673E-6561-430D-A49B-DC7573230F9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9698" name="Group 2"/>
          <p:cNvGrpSpPr>
            <a:grpSpLocks/>
          </p:cNvGrpSpPr>
          <p:nvPr/>
        </p:nvGrpSpPr>
        <p:grpSpPr bwMode="auto">
          <a:xfrm>
            <a:off x="0" y="0"/>
            <a:ext cx="7242175" cy="1981200"/>
            <a:chOff x="0" y="0"/>
            <a:chExt cx="4562" cy="1248"/>
          </a:xfrm>
        </p:grpSpPr>
        <p:sp>
          <p:nvSpPr>
            <p:cNvPr id="48131"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ru-RU"/>
            </a:p>
          </p:txBody>
        </p:sp>
        <p:sp>
          <p:nvSpPr>
            <p:cNvPr id="48132"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p>
          </p:txBody>
        </p:sp>
      </p:grpSp>
      <p:sp>
        <p:nvSpPr>
          <p:cNvPr id="48133"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8134"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8135"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defRPr>
            </a:lvl1pPr>
          </a:lstStyle>
          <a:p>
            <a:pPr>
              <a:defRPr/>
            </a:pPr>
            <a:fld id="{CF751C84-2439-4936-BD91-BA26F9C81E0E}" type="datetimeFigureOut">
              <a:rPr lang="ru-RU"/>
              <a:pPr>
                <a:defRPr/>
              </a:pPr>
              <a:t>27.03.2012</a:t>
            </a:fld>
            <a:endParaRPr lang="ru-RU"/>
          </a:p>
        </p:txBody>
      </p:sp>
      <p:sp>
        <p:nvSpPr>
          <p:cNvPr id="4813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defRPr>
            </a:lvl1pPr>
          </a:lstStyle>
          <a:p>
            <a:pPr>
              <a:defRPr/>
            </a:pPr>
            <a:endParaRPr lang="ru-RU"/>
          </a:p>
        </p:txBody>
      </p:sp>
      <p:sp>
        <p:nvSpPr>
          <p:cNvPr id="48137"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defRPr>
            </a:lvl1pPr>
          </a:lstStyle>
          <a:p>
            <a:pPr>
              <a:defRPr/>
            </a:pPr>
            <a:fld id="{93FF24A2-5C6C-4AAA-B171-E4CADA10649F}"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22" r:id="rId1"/>
    <p:sldLayoutId id="2147483721" r:id="rId2"/>
    <p:sldLayoutId id="2147483720" r:id="rId3"/>
    <p:sldLayoutId id="2147483719" r:id="rId4"/>
    <p:sldLayoutId id="2147483718" r:id="rId5"/>
    <p:sldLayoutId id="2147483717" r:id="rId6"/>
    <p:sldLayoutId id="2147483716" r:id="rId7"/>
    <p:sldLayoutId id="2147483715" r:id="rId8"/>
    <p:sldLayoutId id="2147483714" r:id="rId9"/>
    <p:sldLayoutId id="2147483713" r:id="rId10"/>
    <p:sldLayoutId id="2147483712" r:id="rId11"/>
  </p:sldLayoutIdLst>
  <p:transition spd="slow">
    <p:newsflash/>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www.prudhs.demon.co.uk/greenparty.html" TargetMode="External"/><Relationship Id="rId13" Type="http://schemas.openxmlformats.org/officeDocument/2006/relationships/hyperlink" Target="http://www.indigo.ie/sdlp/youth.htm" TargetMode="External"/><Relationship Id="rId18" Type="http://schemas.openxmlformats.org/officeDocument/2006/relationships/image" Target="../media/image32.png"/><Relationship Id="rId3" Type="http://schemas.openxmlformats.org/officeDocument/2006/relationships/hyperlink" Target="http://home.luna.nl/~benne/index.htm" TargetMode="External"/><Relationship Id="rId7" Type="http://schemas.openxmlformats.org/officeDocument/2006/relationships/hyperlink" Target="http://ourworld.compuserve.com/homepages/bgp/" TargetMode="External"/><Relationship Id="rId12" Type="http://schemas.openxmlformats.org/officeDocument/2006/relationships/hyperlink" Target="http://www.wales.com/political-party/plaid-cymru/englishindex.html" TargetMode="External"/><Relationship Id="rId17" Type="http://schemas.openxmlformats.org/officeDocument/2006/relationships/image" Target="../media/image31.png"/><Relationship Id="rId2" Type="http://schemas.openxmlformats.org/officeDocument/2006/relationships/hyperlink" Target="http://home.luna.nl/~benne/pp/index.htm" TargetMode="External"/><Relationship Id="rId16"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hyperlink" Target="http://www.gn.apc.org/greenparty/" TargetMode="External"/><Relationship Id="rId11" Type="http://schemas.openxmlformats.org/officeDocument/2006/relationships/hyperlink" Target="http://www.plaid-cymru.wales.com/" TargetMode="External"/><Relationship Id="rId5" Type="http://schemas.openxmlformats.org/officeDocument/2006/relationships/hyperlink" Target="http://www.conservative-party.org.uk/" TargetMode="External"/><Relationship Id="rId15" Type="http://schemas.openxmlformats.org/officeDocument/2006/relationships/image" Target="../media/image29.png"/><Relationship Id="rId10" Type="http://schemas.openxmlformats.org/officeDocument/2006/relationships/hyperlink" Target="http://www.libdems.org.uk/" TargetMode="External"/><Relationship Id="rId4" Type="http://schemas.openxmlformats.org/officeDocument/2006/relationships/hyperlink" Target="http://www.unite.net/customers/alliance/" TargetMode="External"/><Relationship Id="rId9" Type="http://schemas.openxmlformats.org/officeDocument/2006/relationships/hyperlink" Target="http://www.labour.org.uk/" TargetMode="External"/><Relationship Id="rId14"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images.yandex.ru/yandsearch?p=71&amp;text=%D0%BC%D0%BE%D0%BB%D0%BE%D0%B4%D1%91%D0%B6%D1%8C%202000%D1%85&amp;img_url=s1.afisha.net/MediaStorage/d595fb10f7854ae398a4c2ed75c6.jpg&amp;rpt=simage" TargetMode="External"/><Relationship Id="rId3" Type="http://schemas.openxmlformats.org/officeDocument/2006/relationships/hyperlink" Target="http://images.yandex.ru/yandsearch?p=2&amp;text=%D0%BC%D0%BE%D0%BB%D0%BE%D0%B4%D1%91%D0%B6%D1%8C%202000%D1%85&amp;img_url=www.enw-fond.ru/wp-content/uploads/2012/01/mol1-218x218.jpg&amp;rpt=simage" TargetMode="External"/><Relationship Id="rId7" Type="http://schemas.openxmlformats.org/officeDocument/2006/relationships/hyperlink" Target="http://images.yandex.ru/yandsearch?p=54&amp;text=%D0%BC%D0%BE%D0%BB%D0%BE%D0%B4%D1%91%D0%B6%D1%8C%202000%D1%85&amp;img_url=e4.pudelek.pl/p390/bc7d05bc00020d7c4adf90d7&amp;rpt=simage" TargetMode="External"/><Relationship Id="rId2" Type="http://schemas.openxmlformats.org/officeDocument/2006/relationships/hyperlink" Target="http://donskih.ru/kakaya-ona-molodezh-2000-x/" TargetMode="External"/><Relationship Id="rId1" Type="http://schemas.openxmlformats.org/officeDocument/2006/relationships/slideLayout" Target="../slideLayouts/slideLayout7.xml"/><Relationship Id="rId6" Type="http://schemas.openxmlformats.org/officeDocument/2006/relationships/hyperlink" Target="http://images.yandex.ru/yandsearch?p=18&amp;text=%D0%BC%D0%BE%D0%BB%D0%BE%D0%B4%D1%91%D0%B6%D1%8C%202000%D1%85&amp;img_url=bi.kotek.pl/bloxlite/f640x640/52/55/39bb1306e3.jpg&amp;rpt=simage" TargetMode="External"/><Relationship Id="rId5" Type="http://schemas.openxmlformats.org/officeDocument/2006/relationships/hyperlink" Target="http://4.bp.blogspot.com/_xh9ZQ9nS4aE/TAtptwwaD5I/AAAAAAAABHg/21QjiXnLWiI/s1600/drive-on-a-dancefloor-2001.jpg" TargetMode="External"/><Relationship Id="rId4" Type="http://schemas.openxmlformats.org/officeDocument/2006/relationships/hyperlink" Target="http://images.yandex.ru/yandsearch?p=6&amp;text=%D0%BC%D0%BE%D0%BB%D0%BE%D0%B4%D1%91%D0%B6%D1%8C%202000%D1%85&amp;img_url=www.liberal.kg/files/images/molodej.jpg&amp;rpt=simag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hyperlink" Target="http://www.ec.gc.ca/scitech/default.asp?lang=En&amp;n=B58899DC-1" TargetMode="External"/><Relationship Id="rId2" Type="http://schemas.openxmlformats.org/officeDocument/2006/relationships/hyperlink" Target="JB1kzizgvt.jpg&amp;rpt=simage" TargetMode="External"/><Relationship Id="rId1" Type="http://schemas.openxmlformats.org/officeDocument/2006/relationships/slideLayout" Target="../slideLayouts/slideLayout7.xml"/><Relationship Id="rId4" Type="http://schemas.openxmlformats.org/officeDocument/2006/relationships/hyperlink" Target="http://www.environetwork.org/default.asp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5"/>
          <p:cNvSpPr txBox="1">
            <a:spLocks noChangeArrowheads="1"/>
          </p:cNvSpPr>
          <p:nvPr/>
        </p:nvSpPr>
        <p:spPr bwMode="auto">
          <a:xfrm>
            <a:off x="900113" y="333375"/>
            <a:ext cx="7704137" cy="2105025"/>
          </a:xfrm>
          <a:prstGeom prst="rect">
            <a:avLst/>
          </a:prstGeom>
          <a:noFill/>
          <a:ln w="9525">
            <a:noFill/>
            <a:miter lim="800000"/>
            <a:headEnd/>
            <a:tailEnd/>
          </a:ln>
        </p:spPr>
        <p:txBody>
          <a:bodyPr>
            <a:spAutoFit/>
          </a:bodyPr>
          <a:lstStyle/>
          <a:p>
            <a:pPr algn="ctr">
              <a:spcBef>
                <a:spcPct val="50000"/>
              </a:spcBef>
            </a:pPr>
            <a:r>
              <a:rPr lang="en-US" sz="6600" b="1" i="1">
                <a:solidFill>
                  <a:srgbClr val="000000"/>
                </a:solidFill>
                <a:latin typeface="Blackadder ITC" pitchFamily="82" charset="0"/>
              </a:rPr>
              <a:t>The Teens’ Problems of the 21-st century</a:t>
            </a:r>
            <a:endParaRPr lang="ru-RU" sz="6600" b="1" i="1">
              <a:solidFill>
                <a:srgbClr val="000000"/>
              </a:solidFill>
              <a:latin typeface="Blackadder ITC" pitchFamily="82" charset="0"/>
            </a:endParaRPr>
          </a:p>
        </p:txBody>
      </p:sp>
      <p:pic>
        <p:nvPicPr>
          <p:cNvPr id="13314" name="Picture 6"/>
          <p:cNvPicPr>
            <a:picLocks noChangeAspect="1" noChangeArrowheads="1"/>
          </p:cNvPicPr>
          <p:nvPr/>
        </p:nvPicPr>
        <p:blipFill>
          <a:blip r:embed="rId2"/>
          <a:srcRect/>
          <a:stretch>
            <a:fillRect/>
          </a:stretch>
        </p:blipFill>
        <p:spPr bwMode="auto">
          <a:xfrm>
            <a:off x="6286500" y="2492375"/>
            <a:ext cx="2857500" cy="2419350"/>
          </a:xfrm>
          <a:prstGeom prst="rect">
            <a:avLst/>
          </a:prstGeom>
          <a:noFill/>
          <a:ln w="9525">
            <a:noFill/>
            <a:miter lim="800000"/>
            <a:headEnd/>
            <a:tailEnd/>
          </a:ln>
        </p:spPr>
      </p:pic>
      <p:pic>
        <p:nvPicPr>
          <p:cNvPr id="13315" name="Picture 7"/>
          <p:cNvPicPr>
            <a:picLocks noChangeAspect="1" noChangeArrowheads="1"/>
          </p:cNvPicPr>
          <p:nvPr/>
        </p:nvPicPr>
        <p:blipFill>
          <a:blip r:embed="rId3"/>
          <a:srcRect/>
          <a:stretch>
            <a:fillRect/>
          </a:stretch>
        </p:blipFill>
        <p:spPr bwMode="auto">
          <a:xfrm>
            <a:off x="179388" y="2276475"/>
            <a:ext cx="2857500" cy="1905000"/>
          </a:xfrm>
          <a:prstGeom prst="rect">
            <a:avLst/>
          </a:prstGeom>
          <a:noFill/>
          <a:ln w="9525">
            <a:noFill/>
            <a:miter lim="800000"/>
            <a:headEnd/>
            <a:tailEnd/>
          </a:ln>
        </p:spPr>
      </p:pic>
      <p:pic>
        <p:nvPicPr>
          <p:cNvPr id="13316" name="Picture 8"/>
          <p:cNvPicPr>
            <a:picLocks noChangeAspect="1" noChangeArrowheads="1"/>
          </p:cNvPicPr>
          <p:nvPr/>
        </p:nvPicPr>
        <p:blipFill>
          <a:blip r:embed="rId4"/>
          <a:srcRect/>
          <a:stretch>
            <a:fillRect/>
          </a:stretch>
        </p:blipFill>
        <p:spPr bwMode="auto">
          <a:xfrm>
            <a:off x="3203575" y="3644900"/>
            <a:ext cx="2857500" cy="28575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Grp="1" noChangeArrowheads="1"/>
          </p:cNvSpPr>
          <p:nvPr>
            <p:ph type="body" sz="half" idx="4294967295"/>
          </p:nvPr>
        </p:nvSpPr>
        <p:spPr>
          <a:xfrm>
            <a:off x="468313" y="620713"/>
            <a:ext cx="8075612" cy="965200"/>
          </a:xfrm>
        </p:spPr>
        <p:txBody>
          <a:bodyPr/>
          <a:lstStyle/>
          <a:p>
            <a:pPr algn="ctr" eaLnBrk="1" hangingPunct="1">
              <a:buFont typeface="Wingdings" pitchFamily="2" charset="2"/>
              <a:buNone/>
              <a:defRPr/>
            </a:pPr>
            <a:r>
              <a:rPr lang="en-US" i="1">
                <a:latin typeface="Calisto MT" pitchFamily="18" charset="0"/>
              </a:rPr>
              <a:t>Do you smoke?</a:t>
            </a:r>
          </a:p>
          <a:p>
            <a:pPr algn="ctr" eaLnBrk="1" hangingPunct="1">
              <a:lnSpc>
                <a:spcPct val="80000"/>
              </a:lnSpc>
              <a:buFont typeface="Wingdings" pitchFamily="2" charset="2"/>
              <a:buNone/>
              <a:defRPr/>
            </a:pPr>
            <a:r>
              <a:rPr lang="en-US" sz="2400" i="1"/>
              <a:t>(the question for my friends)</a:t>
            </a:r>
            <a:endParaRPr lang="ru-RU" sz="2400" i="1"/>
          </a:p>
          <a:p>
            <a:pPr algn="ctr" eaLnBrk="1" hangingPunct="1">
              <a:buFont typeface="Wingdings" pitchFamily="2" charset="2"/>
              <a:buNone/>
              <a:defRPr/>
            </a:pPr>
            <a:endParaRPr lang="en-US" i="1">
              <a:latin typeface="Calisto MT" pitchFamily="18" charset="0"/>
            </a:endParaRPr>
          </a:p>
          <a:p>
            <a:pPr algn="ctr" eaLnBrk="1" hangingPunct="1">
              <a:buFont typeface="Wingdings" pitchFamily="2" charset="2"/>
              <a:buNone/>
              <a:defRPr/>
            </a:pPr>
            <a:endParaRPr lang="ru-RU" i="1">
              <a:latin typeface="Calisto MT" pitchFamily="18" charset="0"/>
            </a:endParaRPr>
          </a:p>
        </p:txBody>
      </p:sp>
      <p:graphicFrame>
        <p:nvGraphicFramePr>
          <p:cNvPr id="194564" name="Object 4"/>
          <p:cNvGraphicFramePr>
            <a:graphicFrameLocks noChangeAspect="1"/>
          </p:cNvGraphicFramePr>
          <p:nvPr>
            <p:ph sz="half" idx="4294967295"/>
          </p:nvPr>
        </p:nvGraphicFramePr>
        <p:xfrm>
          <a:off x="1335088" y="1917700"/>
          <a:ext cx="6918325" cy="4356100"/>
        </p:xfrm>
        <a:graphic>
          <a:graphicData uri="http://schemas.openxmlformats.org/presentationml/2006/ole">
            <p:oleObj spid="_x0000_s3074" name="Лист" r:id="rId3" imgW="4552950" imgH="2867025" progId="Excel.Sheet.8">
              <p:embed/>
            </p:oleObj>
          </a:graphicData>
        </a:graphic>
      </p:graphicFrame>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564"/>
                                        </p:tgtEl>
                                        <p:attrNameLst>
                                          <p:attrName>style.visibility</p:attrName>
                                        </p:attrNameLst>
                                      </p:cBhvr>
                                      <p:to>
                                        <p:strVal val="visible"/>
                                      </p:to>
                                    </p:set>
                                    <p:animEffect transition="in" filter="fade">
                                      <p:cBhvr>
                                        <p:cTn id="7" dur="1000"/>
                                        <p:tgtEl>
                                          <p:spTgt spid="194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945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sz="half" idx="4294967295"/>
          </p:nvPr>
        </p:nvSpPr>
        <p:spPr>
          <a:xfrm>
            <a:off x="468313" y="404813"/>
            <a:ext cx="8291512" cy="892175"/>
          </a:xfrm>
        </p:spPr>
        <p:txBody>
          <a:bodyPr/>
          <a:lstStyle/>
          <a:p>
            <a:pPr algn="ctr" eaLnBrk="1" hangingPunct="1">
              <a:lnSpc>
                <a:spcPct val="80000"/>
              </a:lnSpc>
              <a:buFont typeface="Wingdings" pitchFamily="2" charset="2"/>
              <a:buNone/>
              <a:defRPr/>
            </a:pPr>
            <a:r>
              <a:rPr lang="en-US" i="1">
                <a:latin typeface="Calisto MT" pitchFamily="18" charset="0"/>
              </a:rPr>
              <a:t>Do you take any drugs?</a:t>
            </a:r>
          </a:p>
          <a:p>
            <a:pPr algn="ctr" eaLnBrk="1" hangingPunct="1">
              <a:lnSpc>
                <a:spcPct val="80000"/>
              </a:lnSpc>
              <a:buFont typeface="Wingdings" pitchFamily="2" charset="2"/>
              <a:buNone/>
              <a:defRPr/>
            </a:pPr>
            <a:r>
              <a:rPr lang="en-US" sz="2400" i="1"/>
              <a:t>(the question for my friends)</a:t>
            </a:r>
            <a:endParaRPr lang="ru-RU" sz="2400" i="1"/>
          </a:p>
          <a:p>
            <a:pPr algn="ctr" eaLnBrk="1" hangingPunct="1">
              <a:lnSpc>
                <a:spcPct val="80000"/>
              </a:lnSpc>
              <a:buFont typeface="Wingdings" pitchFamily="2" charset="2"/>
              <a:buNone/>
              <a:defRPr/>
            </a:pPr>
            <a:endParaRPr lang="ru-RU" i="1">
              <a:latin typeface="Calisto MT" pitchFamily="18" charset="0"/>
            </a:endParaRPr>
          </a:p>
        </p:txBody>
      </p:sp>
      <p:graphicFrame>
        <p:nvGraphicFramePr>
          <p:cNvPr id="196612" name="Object 4"/>
          <p:cNvGraphicFramePr>
            <a:graphicFrameLocks noChangeAspect="1"/>
          </p:cNvGraphicFramePr>
          <p:nvPr>
            <p:ph sz="half" idx="4294967295"/>
          </p:nvPr>
        </p:nvGraphicFramePr>
        <p:xfrm>
          <a:off x="1116013" y="2246313"/>
          <a:ext cx="7056437" cy="3514725"/>
        </p:xfrm>
        <a:graphic>
          <a:graphicData uri="http://schemas.openxmlformats.org/presentationml/2006/ole">
            <p:oleObj spid="_x0000_s4098" name="Лист" r:id="rId3" imgW="4953000" imgH="2466975" progId="Excel.Sheet.8">
              <p:embed/>
            </p:oleObj>
          </a:graphicData>
        </a:graphic>
      </p:graphicFrame>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6612"/>
                                        </p:tgtEl>
                                        <p:attrNameLst>
                                          <p:attrName>style.visibility</p:attrName>
                                        </p:attrNameLst>
                                      </p:cBhvr>
                                      <p:to>
                                        <p:strVal val="visible"/>
                                      </p:to>
                                    </p:set>
                                    <p:animEffect transition="in" filter="fade">
                                      <p:cBhvr>
                                        <p:cTn id="7" dur="1000"/>
                                        <p:tgtEl>
                                          <p:spTgt spid="196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966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ChangeArrowheads="1"/>
          </p:cNvSpPr>
          <p:nvPr>
            <p:ph type="body" sz="half" idx="4294967295"/>
          </p:nvPr>
        </p:nvSpPr>
        <p:spPr>
          <a:xfrm>
            <a:off x="1187450" y="981075"/>
            <a:ext cx="7562850" cy="1512888"/>
          </a:xfrm>
        </p:spPr>
        <p:txBody>
          <a:bodyPr/>
          <a:lstStyle/>
          <a:p>
            <a:pPr algn="ctr" eaLnBrk="1" hangingPunct="1">
              <a:buFont typeface="Wingdings" pitchFamily="2" charset="2"/>
              <a:buNone/>
              <a:defRPr/>
            </a:pPr>
            <a:r>
              <a:rPr lang="en-US" sz="2800" i="1">
                <a:solidFill>
                  <a:srgbClr val="000099"/>
                </a:solidFill>
                <a:latin typeface="Calisto MT" pitchFamily="18" charset="0"/>
              </a:rPr>
              <a:t>40 million children around the world spend their life on city streets. </a:t>
            </a:r>
          </a:p>
          <a:p>
            <a:pPr algn="ctr" eaLnBrk="1" hangingPunct="1">
              <a:buFont typeface="Wingdings" pitchFamily="2" charset="2"/>
              <a:buNone/>
              <a:defRPr/>
            </a:pPr>
            <a:r>
              <a:rPr lang="en-US" sz="2800" i="1">
                <a:solidFill>
                  <a:srgbClr val="000099"/>
                </a:solidFill>
                <a:latin typeface="Calisto MT" pitchFamily="18" charset="0"/>
              </a:rPr>
              <a:t>The reasons for that:</a:t>
            </a:r>
            <a:endParaRPr lang="ru-RU" sz="2800">
              <a:latin typeface="Calisto MT" pitchFamily="18" charset="0"/>
            </a:endParaRPr>
          </a:p>
        </p:txBody>
      </p:sp>
      <p:graphicFrame>
        <p:nvGraphicFramePr>
          <p:cNvPr id="1026" name="Object 4"/>
          <p:cNvGraphicFramePr>
            <a:graphicFrameLocks noChangeAspect="1"/>
          </p:cNvGraphicFramePr>
          <p:nvPr>
            <p:ph sz="quarter" idx="4294967295"/>
          </p:nvPr>
        </p:nvGraphicFramePr>
        <p:xfrm>
          <a:off x="6272213" y="2416175"/>
          <a:ext cx="790575" cy="538163"/>
        </p:xfrm>
        <a:graphic>
          <a:graphicData uri="http://schemas.openxmlformats.org/presentationml/2006/ole">
            <p:oleObj spid="_x0000_s1026" name="Диаграмма" r:id="rId3" imgW="1857375" imgH="914400" progId="MSGraph.Chart.8">
              <p:embed followColorScheme="full"/>
            </p:oleObj>
          </a:graphicData>
        </a:graphic>
      </p:graphicFrame>
      <p:graphicFrame>
        <p:nvGraphicFramePr>
          <p:cNvPr id="187416" name="Object 24"/>
          <p:cNvGraphicFramePr>
            <a:graphicFrameLocks noChangeAspect="1"/>
          </p:cNvGraphicFramePr>
          <p:nvPr>
            <p:ph sz="quarter" idx="4294967295"/>
          </p:nvPr>
        </p:nvGraphicFramePr>
        <p:xfrm>
          <a:off x="1333500" y="2644775"/>
          <a:ext cx="7277100" cy="4108450"/>
        </p:xfrm>
        <a:graphic>
          <a:graphicData uri="http://schemas.openxmlformats.org/presentationml/2006/ole">
            <p:oleObj spid="_x0000_s1027" name="Лист" r:id="rId4" imgW="4791075" imgH="2705100" progId="Excel.Sheet.8">
              <p:embed/>
            </p:oleObj>
          </a:graphicData>
        </a:graphic>
      </p:graphicFrame>
      <p:sp>
        <p:nvSpPr>
          <p:cNvPr id="1029" name="WordArt 7"/>
          <p:cNvSpPr>
            <a:spLocks noChangeArrowheads="1" noChangeShapeType="1" noTextEdit="1"/>
          </p:cNvSpPr>
          <p:nvPr/>
        </p:nvSpPr>
        <p:spPr bwMode="auto">
          <a:xfrm rot="5400000">
            <a:off x="-2228057" y="2812257"/>
            <a:ext cx="5472113" cy="514350"/>
          </a:xfrm>
          <a:prstGeom prst="rect">
            <a:avLst/>
          </a:prstGeom>
        </p:spPr>
        <p:txBody>
          <a:bodyPr vert="wordArtVert" wrap="none" fromWordArt="1">
            <a:prstTxWarp prst="textPlain">
              <a:avLst>
                <a:gd name="adj" fmla="val 50000"/>
              </a:avLst>
            </a:prstTxWarp>
            <a:scene3d>
              <a:camera prst="legacyPerspectiveFront">
                <a:rot lat="20639996" lon="20699996" rev="0"/>
              </a:camera>
              <a:lightRig rig="legacyNormal3" dir="l"/>
            </a:scene3d>
            <a:sp3d extrusionH="201600" prstMaterial="legacyPlastic">
              <a:extrusionClr>
                <a:srgbClr val="FF9966"/>
              </a:extrusionClr>
            </a:sp3d>
          </a:bodyPr>
          <a:lstStyle/>
          <a:p>
            <a:pPr algn="ctr" fontAlgn="auto"/>
            <a:r>
              <a:rPr lang="en-US" sz="3600" kern="10">
                <a:ln w="9525">
                  <a:round/>
                  <a:headEnd/>
                  <a:tailEnd/>
                </a:ln>
                <a:solidFill>
                  <a:srgbClr val="CC0000"/>
                </a:solidFill>
                <a:latin typeface="Arial"/>
                <a:cs typeface="Arial"/>
              </a:rPr>
              <a:t>Problem #5</a:t>
            </a:r>
            <a:endParaRPr lang="ru-RU" sz="3600" kern="10">
              <a:ln w="9525">
                <a:round/>
                <a:headEnd/>
                <a:tailEnd/>
              </a:ln>
              <a:solidFill>
                <a:srgbClr val="CC0000"/>
              </a:solidFill>
              <a:latin typeface="Arial"/>
              <a:cs typeface="Arial"/>
            </a:endParaRPr>
          </a:p>
        </p:txBody>
      </p:sp>
      <p:sp>
        <p:nvSpPr>
          <p:cNvPr id="1030" name="Text Box 8"/>
          <p:cNvSpPr txBox="1">
            <a:spLocks noChangeArrowheads="1"/>
          </p:cNvSpPr>
          <p:nvPr/>
        </p:nvSpPr>
        <p:spPr bwMode="auto">
          <a:xfrm>
            <a:off x="1116013" y="260350"/>
            <a:ext cx="7200900" cy="641350"/>
          </a:xfrm>
          <a:prstGeom prst="rect">
            <a:avLst/>
          </a:prstGeom>
          <a:noFill/>
          <a:ln w="9525">
            <a:noFill/>
            <a:miter lim="800000"/>
            <a:headEnd/>
            <a:tailEnd/>
          </a:ln>
        </p:spPr>
        <p:txBody>
          <a:bodyPr>
            <a:spAutoFit/>
          </a:bodyPr>
          <a:lstStyle/>
          <a:p>
            <a:pPr algn="ctr">
              <a:spcBef>
                <a:spcPct val="50000"/>
              </a:spcBef>
            </a:pPr>
            <a:r>
              <a:rPr lang="en-US" sz="3600" i="1">
                <a:solidFill>
                  <a:srgbClr val="000099"/>
                </a:solidFill>
              </a:rPr>
              <a:t>Homeless Children</a:t>
            </a:r>
            <a:endParaRPr lang="ru-RU" sz="3600" i="1">
              <a:solidFill>
                <a:srgbClr val="000099"/>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7416"/>
                                        </p:tgtEl>
                                        <p:attrNameLst>
                                          <p:attrName>style.visibility</p:attrName>
                                        </p:attrNameLst>
                                      </p:cBhvr>
                                      <p:to>
                                        <p:strVal val="visible"/>
                                      </p:to>
                                    </p:set>
                                    <p:animEffect transition="in" filter="fade">
                                      <p:cBhvr>
                                        <p:cTn id="7" dur="1000"/>
                                        <p:tgtEl>
                                          <p:spTgt spid="18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874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4294967295"/>
          </p:nvPr>
        </p:nvSpPr>
        <p:spPr>
          <a:xfrm>
            <a:off x="539750" y="1773238"/>
            <a:ext cx="8229600" cy="4176712"/>
          </a:xfrm>
        </p:spPr>
        <p:txBody>
          <a:bodyPr/>
          <a:lstStyle/>
          <a:p>
            <a:pPr marL="609600" indent="-609600" algn="ctr" eaLnBrk="1" hangingPunct="1">
              <a:buFont typeface="Wingdings" pitchFamily="2" charset="2"/>
              <a:buNone/>
              <a:defRPr/>
            </a:pPr>
            <a:r>
              <a:rPr lang="en-US"/>
              <a:t>     </a:t>
            </a:r>
            <a:r>
              <a:rPr lang="en-US">
                <a:latin typeface="Blackadder ITC" pitchFamily="82" charset="0"/>
              </a:rPr>
              <a:t>Recently a lot of youth organizations have appeared in the world.</a:t>
            </a:r>
          </a:p>
          <a:p>
            <a:pPr marL="609600" indent="-609600" eaLnBrk="1" hangingPunct="1">
              <a:buFontTx/>
              <a:buAutoNum type="arabicPeriod"/>
              <a:defRPr/>
            </a:pPr>
            <a:r>
              <a:rPr lang="en-US">
                <a:latin typeface="Blackadder ITC" pitchFamily="82" charset="0"/>
              </a:rPr>
              <a:t>Non-political organizations; </a:t>
            </a:r>
          </a:p>
          <a:p>
            <a:pPr marL="609600" indent="-609600" eaLnBrk="1" hangingPunct="1">
              <a:buFontTx/>
              <a:buAutoNum type="arabicPeriod"/>
              <a:defRPr/>
            </a:pPr>
            <a:r>
              <a:rPr lang="en-US">
                <a:latin typeface="Blackadder ITC" pitchFamily="82" charset="0"/>
              </a:rPr>
              <a:t>Youth organizations associated with political parties;</a:t>
            </a:r>
          </a:p>
          <a:p>
            <a:pPr marL="609600" indent="-609600" eaLnBrk="1" hangingPunct="1">
              <a:buFontTx/>
              <a:buAutoNum type="arabicPeriod"/>
              <a:defRPr/>
            </a:pPr>
            <a:r>
              <a:rPr lang="en-US">
                <a:latin typeface="Blackadder ITC" pitchFamily="82" charset="0"/>
              </a:rPr>
              <a:t>Youth organizations controlled by religious bodies.</a:t>
            </a:r>
          </a:p>
          <a:p>
            <a:pPr marL="609600" indent="-609600" eaLnBrk="1" hangingPunct="1">
              <a:buFontTx/>
              <a:buAutoNum type="arabicPeriod"/>
              <a:defRPr/>
            </a:pPr>
            <a:r>
              <a:rPr lang="en-US">
                <a:latin typeface="Blackadder ITC" pitchFamily="82" charset="0"/>
              </a:rPr>
              <a:t>Environmental groups</a:t>
            </a:r>
            <a:endParaRPr lang="ru-RU">
              <a:latin typeface="Blackadder ITC" pitchFamily="82" charset="0"/>
            </a:endParaRPr>
          </a:p>
        </p:txBody>
      </p:sp>
      <p:sp>
        <p:nvSpPr>
          <p:cNvPr id="30722" name="WordArt 5"/>
          <p:cNvSpPr>
            <a:spLocks noChangeArrowheads="1" noChangeShapeType="1" noTextEdit="1"/>
          </p:cNvSpPr>
          <p:nvPr/>
        </p:nvSpPr>
        <p:spPr bwMode="auto">
          <a:xfrm>
            <a:off x="1403350" y="333375"/>
            <a:ext cx="6408738" cy="1177925"/>
          </a:xfrm>
          <a:prstGeom prst="rect">
            <a:avLst/>
          </a:prstGeom>
        </p:spPr>
        <p:txBody>
          <a:bodyPr spcFirstLastPara="1" wrap="none" fromWordArt="1">
            <a:prstTxWarp prst="textArchUp">
              <a:avLst>
                <a:gd name="adj" fmla="val 10800004"/>
              </a:avLst>
            </a:prstTxWarp>
          </a:bodyPr>
          <a:lstStyle/>
          <a:p>
            <a:pPr algn="ctr"/>
            <a:r>
              <a:rPr lang="en-US" sz="3600" b="1" kern="10" spc="720" normalizeH="1">
                <a:ln w="28575">
                  <a:solidFill>
                    <a:srgbClr val="003300"/>
                  </a:solidFill>
                  <a:round/>
                  <a:headEnd/>
                  <a:tailEnd/>
                </a:ln>
                <a:solidFill>
                  <a:schemeClr val="bg1"/>
                </a:solidFill>
                <a:effectLst>
                  <a:outerShdw dist="53882" dir="2700000" algn="ctr" rotWithShape="0">
                    <a:srgbClr val="9999FF">
                      <a:alpha val="79999"/>
                    </a:srgbClr>
                  </a:outerShdw>
                </a:effectLst>
                <a:latin typeface="Calisto MT"/>
              </a:rPr>
              <a:t>YOUTH ORGANIZATIONS</a:t>
            </a:r>
            <a:endParaRPr lang="ru-RU" sz="3600" b="1" kern="10" spc="720" normalizeH="1">
              <a:ln w="28575">
                <a:solidFill>
                  <a:srgbClr val="003300"/>
                </a:solidFill>
                <a:round/>
                <a:headEnd/>
                <a:tailEnd/>
              </a:ln>
              <a:solidFill>
                <a:schemeClr val="bg1"/>
              </a:solidFill>
              <a:effectLst>
                <a:outerShdw dist="53882" dir="2700000" algn="ctr" rotWithShape="0">
                  <a:srgbClr val="9999FF">
                    <a:alpha val="79999"/>
                  </a:srgbClr>
                </a:outerShdw>
              </a:effectLst>
            </a:endParaRPr>
          </a:p>
        </p:txBody>
      </p:sp>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noChangeArrowheads="1"/>
          </p:cNvSpPr>
          <p:nvPr>
            <p:ph type="body" idx="4294967295"/>
          </p:nvPr>
        </p:nvSpPr>
        <p:spPr>
          <a:xfrm>
            <a:off x="611188" y="549275"/>
            <a:ext cx="7920037" cy="1800225"/>
          </a:xfrm>
        </p:spPr>
        <p:txBody>
          <a:bodyPr/>
          <a:lstStyle/>
          <a:p>
            <a:pPr algn="ctr" eaLnBrk="1" hangingPunct="1">
              <a:buFont typeface="Wingdings" pitchFamily="2" charset="2"/>
              <a:buNone/>
              <a:defRPr/>
            </a:pPr>
            <a:r>
              <a:rPr lang="en-US" sz="2800">
                <a:latin typeface="Calisto MT" pitchFamily="18" charset="0"/>
              </a:rPr>
              <a:t> It deals with most urgent ecological problems. It protests against nuclear weapon tests, sea and soil pollution. It protects animals and our environment.</a:t>
            </a:r>
            <a:endParaRPr lang="ru-RU" sz="2800">
              <a:latin typeface="Calisto MT" pitchFamily="18" charset="0"/>
            </a:endParaRPr>
          </a:p>
        </p:txBody>
      </p:sp>
      <p:pic>
        <p:nvPicPr>
          <p:cNvPr id="158724" name="Picture 4" descr="greenpeace"/>
          <p:cNvPicPr>
            <a:picLocks noChangeAspect="1" noChangeArrowheads="1"/>
          </p:cNvPicPr>
          <p:nvPr/>
        </p:nvPicPr>
        <p:blipFill>
          <a:blip r:embed="rId2"/>
          <a:srcRect/>
          <a:stretch>
            <a:fillRect/>
          </a:stretch>
        </p:blipFill>
        <p:spPr bwMode="auto">
          <a:xfrm>
            <a:off x="468313" y="2349500"/>
            <a:ext cx="2952750" cy="2105025"/>
          </a:xfrm>
          <a:prstGeom prst="rect">
            <a:avLst/>
          </a:prstGeom>
          <a:noFill/>
          <a:ln w="57150" cmpd="thinThick">
            <a:solidFill>
              <a:schemeClr val="tx1"/>
            </a:solidFill>
            <a:miter lim="800000"/>
            <a:headEnd/>
            <a:tailEnd/>
          </a:ln>
        </p:spPr>
      </p:pic>
      <p:pic>
        <p:nvPicPr>
          <p:cNvPr id="158727" name="Picture 7"/>
          <p:cNvPicPr>
            <a:picLocks noChangeAspect="1" noChangeArrowheads="1"/>
          </p:cNvPicPr>
          <p:nvPr/>
        </p:nvPicPr>
        <p:blipFill>
          <a:blip r:embed="rId3"/>
          <a:srcRect/>
          <a:stretch>
            <a:fillRect/>
          </a:stretch>
        </p:blipFill>
        <p:spPr bwMode="auto">
          <a:xfrm>
            <a:off x="4478338" y="2420938"/>
            <a:ext cx="3086100" cy="4176712"/>
          </a:xfrm>
          <a:prstGeom prst="rect">
            <a:avLst/>
          </a:prstGeom>
          <a:noFill/>
          <a:ln w="57150" cmpd="thinThick">
            <a:solidFill>
              <a:schemeClr val="tx1"/>
            </a:solidFill>
            <a:miter lim="800000"/>
            <a:headEnd/>
            <a:tailEnd/>
          </a:ln>
        </p:spPr>
      </p:pic>
      <p:pic>
        <p:nvPicPr>
          <p:cNvPr id="158728" name="Picture 8" descr="907144"/>
          <p:cNvPicPr>
            <a:picLocks noChangeAspect="1" noChangeArrowheads="1"/>
          </p:cNvPicPr>
          <p:nvPr/>
        </p:nvPicPr>
        <p:blipFill>
          <a:blip r:embed="rId4"/>
          <a:srcRect/>
          <a:stretch>
            <a:fillRect/>
          </a:stretch>
        </p:blipFill>
        <p:spPr bwMode="auto">
          <a:xfrm>
            <a:off x="468313" y="4652963"/>
            <a:ext cx="2881312" cy="2032000"/>
          </a:xfrm>
          <a:prstGeom prst="rect">
            <a:avLst/>
          </a:prstGeom>
          <a:noFill/>
          <a:ln w="57150" cmpd="thinThick">
            <a:solidFill>
              <a:schemeClr val="tx1"/>
            </a:solidFill>
            <a:miter lim="800000"/>
            <a:headEnd/>
            <a:tailEnd/>
          </a:ln>
        </p:spPr>
      </p:pic>
      <p:sp>
        <p:nvSpPr>
          <p:cNvPr id="31749" name="WordArt 9"/>
          <p:cNvSpPr>
            <a:spLocks noChangeArrowheads="1" noChangeShapeType="1" noTextEdit="1"/>
          </p:cNvSpPr>
          <p:nvPr/>
        </p:nvSpPr>
        <p:spPr bwMode="auto">
          <a:xfrm>
            <a:off x="3059113" y="0"/>
            <a:ext cx="2881312" cy="620713"/>
          </a:xfrm>
          <a:prstGeom prst="rect">
            <a:avLst/>
          </a:prstGeom>
        </p:spPr>
        <p:txBody>
          <a:bodyPr wrap="none" fromWordArt="1">
            <a:prstTxWarp prst="textPlain">
              <a:avLst>
                <a:gd name="adj" fmla="val 50000"/>
              </a:avLst>
            </a:prstTxWarp>
          </a:bodyPr>
          <a:lstStyle/>
          <a:p>
            <a:pPr algn="ctr"/>
            <a:r>
              <a:rPr lang="en-US" sz="3600" kern="10">
                <a:ln w="19050">
                  <a:solidFill>
                    <a:srgbClr val="003300"/>
                  </a:solidFill>
                  <a:round/>
                  <a:headEnd/>
                  <a:tailEnd/>
                </a:ln>
                <a:gradFill rotWithShape="1">
                  <a:gsLst>
                    <a:gs pos="0">
                      <a:srgbClr val="0C967C"/>
                    </a:gs>
                    <a:gs pos="50000">
                      <a:srgbClr val="FFFFFF"/>
                    </a:gs>
                    <a:gs pos="100000">
                      <a:srgbClr val="0C967C"/>
                    </a:gs>
                  </a:gsLst>
                  <a:lin ang="0" scaled="1"/>
                </a:gradFill>
                <a:effectLst>
                  <a:outerShdw dist="45791" dir="2021404" algn="ctr" rotWithShape="0">
                    <a:srgbClr val="B2B2B2">
                      <a:alpha val="79999"/>
                    </a:srgbClr>
                  </a:outerShdw>
                </a:effectLst>
                <a:latin typeface="Times New Roman"/>
                <a:cs typeface="Times New Roman"/>
              </a:rPr>
              <a:t>Greenpeace</a:t>
            </a:r>
            <a:endParaRPr lang="ru-RU" sz="3600" kern="10">
              <a:ln w="19050">
                <a:solidFill>
                  <a:srgbClr val="003300"/>
                </a:solidFill>
                <a:round/>
                <a:headEnd/>
                <a:tailEnd/>
              </a:ln>
              <a:gradFill rotWithShape="1">
                <a:gsLst>
                  <a:gs pos="0">
                    <a:srgbClr val="0C967C"/>
                  </a:gs>
                  <a:gs pos="50000">
                    <a:srgbClr val="FFFFFF"/>
                  </a:gs>
                  <a:gs pos="100000">
                    <a:srgbClr val="0C967C"/>
                  </a:gs>
                </a:gsLst>
                <a:lin ang="0" scaled="1"/>
              </a:gradFill>
              <a:effectLst>
                <a:outerShdw dist="45791" dir="2021404" algn="ctr" rotWithShape="0">
                  <a:srgbClr val="B2B2B2">
                    <a:alpha val="79999"/>
                  </a:srgbClr>
                </a:outerShdw>
              </a:effectLst>
              <a:latin typeface="Times New Roman"/>
              <a:cs typeface="Times New Roman"/>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58724"/>
                                        </p:tgtEl>
                                        <p:attrNameLst>
                                          <p:attrName>style.visibility</p:attrName>
                                        </p:attrNameLst>
                                      </p:cBhvr>
                                      <p:to>
                                        <p:strVal val="visible"/>
                                      </p:to>
                                    </p:set>
                                    <p:anim calcmode="lin" valueType="num">
                                      <p:cBhvr>
                                        <p:cTn id="7" dur="500" fill="hold"/>
                                        <p:tgtEl>
                                          <p:spTgt spid="158724"/>
                                        </p:tgtEl>
                                        <p:attrNameLst>
                                          <p:attrName>ppt_w</p:attrName>
                                        </p:attrNameLst>
                                      </p:cBhvr>
                                      <p:tavLst>
                                        <p:tav tm="0">
                                          <p:val>
                                            <p:fltVal val="0"/>
                                          </p:val>
                                        </p:tav>
                                        <p:tav tm="100000">
                                          <p:val>
                                            <p:strVal val="#ppt_w"/>
                                          </p:val>
                                        </p:tav>
                                      </p:tavLst>
                                    </p:anim>
                                    <p:anim calcmode="lin" valueType="num">
                                      <p:cBhvr>
                                        <p:cTn id="8" dur="500" fill="hold"/>
                                        <p:tgtEl>
                                          <p:spTgt spid="15872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58728"/>
                                        </p:tgtEl>
                                        <p:attrNameLst>
                                          <p:attrName>style.visibility</p:attrName>
                                        </p:attrNameLst>
                                      </p:cBhvr>
                                      <p:to>
                                        <p:strVal val="visible"/>
                                      </p:to>
                                    </p:set>
                                    <p:anim calcmode="lin" valueType="num">
                                      <p:cBhvr>
                                        <p:cTn id="11" dur="500" fill="hold"/>
                                        <p:tgtEl>
                                          <p:spTgt spid="158728"/>
                                        </p:tgtEl>
                                        <p:attrNameLst>
                                          <p:attrName>ppt_w</p:attrName>
                                        </p:attrNameLst>
                                      </p:cBhvr>
                                      <p:tavLst>
                                        <p:tav tm="0">
                                          <p:val>
                                            <p:fltVal val="0"/>
                                          </p:val>
                                        </p:tav>
                                        <p:tav tm="100000">
                                          <p:val>
                                            <p:strVal val="#ppt_w"/>
                                          </p:val>
                                        </p:tav>
                                      </p:tavLst>
                                    </p:anim>
                                    <p:anim calcmode="lin" valueType="num">
                                      <p:cBhvr>
                                        <p:cTn id="12" dur="500" fill="hold"/>
                                        <p:tgtEl>
                                          <p:spTgt spid="158728"/>
                                        </p:tgtEl>
                                        <p:attrNameLst>
                                          <p:attrName>ppt_h</p:attrName>
                                        </p:attrNameLst>
                                      </p:cBhvr>
                                      <p:tavLst>
                                        <p:tav tm="0">
                                          <p:val>
                                            <p:fltVal val="0"/>
                                          </p:val>
                                        </p:tav>
                                        <p:tav tm="100000">
                                          <p:val>
                                            <p:strVal val="#ppt_h"/>
                                          </p:val>
                                        </p:tav>
                                      </p:tavLst>
                                    </p:anim>
                                  </p:childTnLst>
                                </p:cTn>
                              </p:par>
                              <p:par>
                                <p:cTn id="13" presetID="10" presetClass="entr" presetSubtype="0" fill="hold" nodeType="withEffect">
                                  <p:stCondLst>
                                    <p:cond delay="0"/>
                                  </p:stCondLst>
                                  <p:childTnLst>
                                    <p:set>
                                      <p:cBhvr>
                                        <p:cTn id="14" dur="1" fill="hold">
                                          <p:stCondLst>
                                            <p:cond delay="0"/>
                                          </p:stCondLst>
                                        </p:cTn>
                                        <p:tgtEl>
                                          <p:spTgt spid="158727"/>
                                        </p:tgtEl>
                                        <p:attrNameLst>
                                          <p:attrName>style.visibility</p:attrName>
                                        </p:attrNameLst>
                                      </p:cBhvr>
                                      <p:to>
                                        <p:strVal val="visible"/>
                                      </p:to>
                                    </p:set>
                                    <p:animEffect transition="in" filter="fade">
                                      <p:cBhvr>
                                        <p:cTn id="15" dur="10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4294967295"/>
          </p:nvPr>
        </p:nvSpPr>
        <p:spPr>
          <a:xfrm>
            <a:off x="539750" y="1914525"/>
            <a:ext cx="7993063" cy="2001838"/>
          </a:xfrm>
        </p:spPr>
        <p:txBody>
          <a:bodyPr/>
          <a:lstStyle/>
          <a:p>
            <a:pPr algn="ctr" eaLnBrk="1" hangingPunct="1">
              <a:lnSpc>
                <a:spcPct val="90000"/>
              </a:lnSpc>
              <a:buFont typeface="Wingdings" pitchFamily="2" charset="2"/>
              <a:buNone/>
              <a:defRPr/>
            </a:pPr>
            <a:r>
              <a:rPr lang="en-US" sz="2800">
                <a:latin typeface="Calisto MT" pitchFamily="18" charset="0"/>
              </a:rPr>
              <a:t>The Youth Campaign for Nuclear Disarmament unites young people and organizes mass rallies and meetings, demonstrations, marches of protest. It cooperates with the National Union of Students.</a:t>
            </a:r>
            <a:endParaRPr lang="ru-RU" sz="2800">
              <a:latin typeface="Calisto MT" pitchFamily="18" charset="0"/>
            </a:endParaRPr>
          </a:p>
        </p:txBody>
      </p:sp>
      <p:sp>
        <p:nvSpPr>
          <p:cNvPr id="32770" name="WordArt 4"/>
          <p:cNvSpPr>
            <a:spLocks noChangeArrowheads="1" noChangeShapeType="1" noTextEdit="1"/>
          </p:cNvSpPr>
          <p:nvPr/>
        </p:nvSpPr>
        <p:spPr bwMode="auto">
          <a:xfrm>
            <a:off x="2051050" y="476250"/>
            <a:ext cx="5041900" cy="1079500"/>
          </a:xfrm>
          <a:prstGeom prst="rect">
            <a:avLst/>
          </a:prstGeom>
        </p:spPr>
        <p:txBody>
          <a:bodyPr wrap="none" fromWordArt="1">
            <a:prstTxWarp prst="textPlain">
              <a:avLst>
                <a:gd name="adj" fmla="val 50000"/>
              </a:avLst>
            </a:prstTxWarp>
          </a:bodyPr>
          <a:lstStyle/>
          <a:p>
            <a:pPr algn="ctr"/>
            <a:r>
              <a:rPr lang="en-US" sz="3600" b="1"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Calisto MT"/>
              </a:rPr>
              <a:t>The Youth Campaign</a:t>
            </a:r>
          </a:p>
          <a:p>
            <a:pPr algn="ctr"/>
            <a:r>
              <a:rPr lang="en-US" sz="3600" b="1"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Calisto MT"/>
              </a:rPr>
              <a:t>for Nuclear Disarmament</a:t>
            </a:r>
            <a:endParaRPr lang="ru-RU" sz="3600" b="1"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ndParaRPr>
          </a:p>
        </p:txBody>
      </p:sp>
      <p:pic>
        <p:nvPicPr>
          <p:cNvPr id="159749" name="Picture 5" descr="burns_JA"/>
          <p:cNvPicPr>
            <a:picLocks noChangeAspect="1" noChangeArrowheads="1"/>
          </p:cNvPicPr>
          <p:nvPr/>
        </p:nvPicPr>
        <p:blipFill>
          <a:blip r:embed="rId2"/>
          <a:srcRect/>
          <a:stretch>
            <a:fillRect/>
          </a:stretch>
        </p:blipFill>
        <p:spPr bwMode="auto">
          <a:xfrm>
            <a:off x="4716463" y="4076700"/>
            <a:ext cx="3240087" cy="2306638"/>
          </a:xfrm>
          <a:prstGeom prst="rect">
            <a:avLst/>
          </a:prstGeom>
          <a:noFill/>
          <a:ln w="57150">
            <a:solidFill>
              <a:schemeClr val="tx1"/>
            </a:solidFill>
            <a:miter lim="800000"/>
            <a:headEnd/>
            <a:tailEnd/>
          </a:ln>
        </p:spPr>
      </p:pic>
      <p:pic>
        <p:nvPicPr>
          <p:cNvPr id="159750" name="Picture 6" descr="arch"/>
          <p:cNvPicPr>
            <a:picLocks noChangeAspect="1" noChangeArrowheads="1"/>
          </p:cNvPicPr>
          <p:nvPr/>
        </p:nvPicPr>
        <p:blipFill>
          <a:blip r:embed="rId3"/>
          <a:srcRect/>
          <a:stretch>
            <a:fillRect/>
          </a:stretch>
        </p:blipFill>
        <p:spPr bwMode="auto">
          <a:xfrm>
            <a:off x="755650" y="3789363"/>
            <a:ext cx="2711450" cy="2924175"/>
          </a:xfrm>
          <a:prstGeom prst="rect">
            <a:avLst/>
          </a:prstGeom>
          <a:noFill/>
          <a:ln w="57150">
            <a:solidFill>
              <a:schemeClr val="tx1"/>
            </a:solidFill>
            <a:miter lim="800000"/>
            <a:headEnd/>
            <a:tailEnd/>
          </a:ln>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59750"/>
                                        </p:tgtEl>
                                        <p:attrNameLst>
                                          <p:attrName>style.visibility</p:attrName>
                                        </p:attrNameLst>
                                      </p:cBhvr>
                                      <p:to>
                                        <p:strVal val="visible"/>
                                      </p:to>
                                    </p:set>
                                    <p:anim calcmode="lin" valueType="num">
                                      <p:cBhvr>
                                        <p:cTn id="7" dur="1000" fill="hold"/>
                                        <p:tgtEl>
                                          <p:spTgt spid="159750"/>
                                        </p:tgtEl>
                                        <p:attrNameLst>
                                          <p:attrName>ppt_w</p:attrName>
                                        </p:attrNameLst>
                                      </p:cBhvr>
                                      <p:tavLst>
                                        <p:tav tm="0">
                                          <p:val>
                                            <p:strVal val="#ppt_w+.3"/>
                                          </p:val>
                                        </p:tav>
                                        <p:tav tm="100000">
                                          <p:val>
                                            <p:strVal val="#ppt_w"/>
                                          </p:val>
                                        </p:tav>
                                      </p:tavLst>
                                    </p:anim>
                                    <p:anim calcmode="lin" valueType="num">
                                      <p:cBhvr>
                                        <p:cTn id="8" dur="1000" fill="hold"/>
                                        <p:tgtEl>
                                          <p:spTgt spid="159750"/>
                                        </p:tgtEl>
                                        <p:attrNameLst>
                                          <p:attrName>ppt_h</p:attrName>
                                        </p:attrNameLst>
                                      </p:cBhvr>
                                      <p:tavLst>
                                        <p:tav tm="0">
                                          <p:val>
                                            <p:strVal val="#ppt_h"/>
                                          </p:val>
                                        </p:tav>
                                        <p:tav tm="100000">
                                          <p:val>
                                            <p:strVal val="#ppt_h"/>
                                          </p:val>
                                        </p:tav>
                                      </p:tavLst>
                                    </p:anim>
                                    <p:animEffect transition="in" filter="fade">
                                      <p:cBhvr>
                                        <p:cTn id="9" dur="1000"/>
                                        <p:tgtEl>
                                          <p:spTgt spid="159750"/>
                                        </p:tgtEl>
                                      </p:cBhvr>
                                    </p:animEffect>
                                  </p:childTnLst>
                                </p:cTn>
                              </p:par>
                              <p:par>
                                <p:cTn id="10" presetID="17" presetClass="entr" presetSubtype="10" fill="hold" nodeType="withEffect">
                                  <p:stCondLst>
                                    <p:cond delay="0"/>
                                  </p:stCondLst>
                                  <p:childTnLst>
                                    <p:set>
                                      <p:cBhvr>
                                        <p:cTn id="11" dur="1" fill="hold">
                                          <p:stCondLst>
                                            <p:cond delay="0"/>
                                          </p:stCondLst>
                                        </p:cTn>
                                        <p:tgtEl>
                                          <p:spTgt spid="159749"/>
                                        </p:tgtEl>
                                        <p:attrNameLst>
                                          <p:attrName>style.visibility</p:attrName>
                                        </p:attrNameLst>
                                      </p:cBhvr>
                                      <p:to>
                                        <p:strVal val="visible"/>
                                      </p:to>
                                    </p:set>
                                    <p:anim calcmode="lin" valueType="num">
                                      <p:cBhvr>
                                        <p:cTn id="12" dur="1000" fill="hold"/>
                                        <p:tgtEl>
                                          <p:spTgt spid="159749"/>
                                        </p:tgtEl>
                                        <p:attrNameLst>
                                          <p:attrName>ppt_w</p:attrName>
                                        </p:attrNameLst>
                                      </p:cBhvr>
                                      <p:tavLst>
                                        <p:tav tm="0">
                                          <p:val>
                                            <p:fltVal val="0"/>
                                          </p:val>
                                        </p:tav>
                                        <p:tav tm="100000">
                                          <p:val>
                                            <p:strVal val="#ppt_w"/>
                                          </p:val>
                                        </p:tav>
                                      </p:tavLst>
                                    </p:anim>
                                    <p:anim calcmode="lin" valueType="num">
                                      <p:cBhvr>
                                        <p:cTn id="13" dur="1000" fill="hold"/>
                                        <p:tgtEl>
                                          <p:spTgt spid="1597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ChangeArrowheads="1"/>
          </p:cNvSpPr>
          <p:nvPr/>
        </p:nvSpPr>
        <p:spPr bwMode="auto">
          <a:xfrm>
            <a:off x="5003800" y="1376363"/>
            <a:ext cx="4140200" cy="2716212"/>
          </a:xfrm>
          <a:prstGeom prst="rect">
            <a:avLst/>
          </a:prstGeom>
          <a:noFill/>
          <a:ln w="9525">
            <a:noFill/>
            <a:miter lim="800000"/>
            <a:headEnd/>
            <a:tailEnd/>
          </a:ln>
        </p:spPr>
        <p:txBody>
          <a:bodyPr anchor="ctr">
            <a:spAutoFit/>
          </a:bodyPr>
          <a:lstStyle/>
          <a:p>
            <a:pPr algn="ctr"/>
            <a:r>
              <a:rPr lang="ru-RU" sz="1600" b="1">
                <a:solidFill>
                  <a:srgbClr val="400040"/>
                </a:solidFill>
              </a:rPr>
              <a:t>Political Parties &amp; Youth Organizations in the United Kingdom</a:t>
            </a:r>
            <a:br>
              <a:rPr lang="ru-RU" sz="1600" b="1">
                <a:solidFill>
                  <a:srgbClr val="400040"/>
                </a:solidFill>
              </a:rPr>
            </a:br>
            <a:r>
              <a:rPr lang="ru-RU" sz="1400" i="1">
                <a:solidFill>
                  <a:srgbClr val="400040"/>
                </a:solidFill>
              </a:rPr>
              <a:t>Partis et jeunesses politiques au Royaume-Uni</a:t>
            </a:r>
            <a:endParaRPr lang="ru-RU" sz="900"/>
          </a:p>
          <a:p>
            <a:pPr algn="ctr" eaLnBrk="0" hangingPunct="0"/>
            <a:r>
              <a:rPr lang="ru-RU" b="1">
                <a:solidFill>
                  <a:srgbClr val="400040"/>
                </a:solidFill>
                <a:hlinkClick r:id="rId2"/>
              </a:rPr>
              <a:t>Political Parties &amp; Youth Organizations in Europe</a:t>
            </a:r>
            <a:br>
              <a:rPr lang="ru-RU" b="1">
                <a:solidFill>
                  <a:srgbClr val="400040"/>
                </a:solidFill>
                <a:hlinkClick r:id="rId2"/>
              </a:rPr>
            </a:br>
            <a:r>
              <a:rPr lang="ru-RU" i="1">
                <a:solidFill>
                  <a:srgbClr val="400040"/>
                </a:solidFill>
                <a:hlinkClick r:id="rId2"/>
              </a:rPr>
              <a:t>Partis et jeunesses politiques en Europe</a:t>
            </a:r>
            <a:endParaRPr lang="ru-RU"/>
          </a:p>
          <a:p>
            <a:pPr algn="ctr" eaLnBrk="0" hangingPunct="0"/>
            <a:r>
              <a:rPr lang="ru-RU" b="1">
                <a:solidFill>
                  <a:srgbClr val="400040"/>
                </a:solidFill>
                <a:hlinkClick r:id="rId3"/>
              </a:rPr>
              <a:t>Political Parties &amp; Youth Organizations</a:t>
            </a:r>
            <a:br>
              <a:rPr lang="ru-RU" b="1">
                <a:solidFill>
                  <a:srgbClr val="400040"/>
                </a:solidFill>
                <a:hlinkClick r:id="rId3"/>
              </a:rPr>
            </a:br>
            <a:r>
              <a:rPr lang="ru-RU" i="1">
                <a:solidFill>
                  <a:srgbClr val="400040"/>
                </a:solidFill>
                <a:hlinkClick r:id="rId3"/>
              </a:rPr>
              <a:t>Partis et jeunesses politiques</a:t>
            </a:r>
            <a:endParaRPr lang="ru-RU"/>
          </a:p>
          <a:p>
            <a:pPr algn="ctr" eaLnBrk="0" hangingPunct="0"/>
            <a:endParaRPr lang="ru-RU"/>
          </a:p>
        </p:txBody>
      </p:sp>
      <p:sp>
        <p:nvSpPr>
          <p:cNvPr id="33794" name="Rectangle 5"/>
          <p:cNvSpPr>
            <a:spLocks noChangeArrowheads="1"/>
          </p:cNvSpPr>
          <p:nvPr/>
        </p:nvSpPr>
        <p:spPr bwMode="auto">
          <a:xfrm>
            <a:off x="0" y="-4102100"/>
            <a:ext cx="5486400" cy="9525"/>
          </a:xfrm>
          <a:prstGeom prst="rect">
            <a:avLst/>
          </a:prstGeom>
          <a:solidFill>
            <a:srgbClr val="000000"/>
          </a:solidFill>
          <a:ln w="9525">
            <a:solidFill>
              <a:schemeClr val="tx1"/>
            </a:solidFill>
            <a:miter lim="800000"/>
            <a:headEnd/>
            <a:tailEnd/>
          </a:ln>
        </p:spPr>
        <p:txBody>
          <a:bodyPr wrap="none" anchor="ctr">
            <a:spAutoFit/>
          </a:bodyPr>
          <a:lstStyle/>
          <a:p>
            <a:endParaRPr lang="ru-RU"/>
          </a:p>
        </p:txBody>
      </p:sp>
      <p:sp>
        <p:nvSpPr>
          <p:cNvPr id="33795" name="Rectangle 6"/>
          <p:cNvSpPr>
            <a:spLocks noChangeArrowheads="1"/>
          </p:cNvSpPr>
          <p:nvPr/>
        </p:nvSpPr>
        <p:spPr bwMode="auto">
          <a:xfrm>
            <a:off x="0" y="-4092575"/>
            <a:ext cx="184150" cy="641350"/>
          </a:xfrm>
          <a:prstGeom prst="rect">
            <a:avLst/>
          </a:prstGeom>
          <a:noFill/>
          <a:ln w="9525">
            <a:noFill/>
            <a:miter lim="800000"/>
            <a:headEnd/>
            <a:tailEnd/>
          </a:ln>
        </p:spPr>
        <p:txBody>
          <a:bodyPr wrap="none" anchor="ctr">
            <a:spAutoFit/>
          </a:bodyPr>
          <a:lstStyle/>
          <a:p>
            <a:endParaRPr lang="ru-RU" b="1"/>
          </a:p>
          <a:p>
            <a:pPr eaLnBrk="0" hangingPunct="0"/>
            <a:endParaRPr lang="ru-RU"/>
          </a:p>
        </p:txBody>
      </p:sp>
      <p:graphicFrame>
        <p:nvGraphicFramePr>
          <p:cNvPr id="54414" name="Group 142"/>
          <p:cNvGraphicFramePr>
            <a:graphicFrameLocks noGrp="1"/>
          </p:cNvGraphicFramePr>
          <p:nvPr/>
        </p:nvGraphicFramePr>
        <p:xfrm>
          <a:off x="0" y="0"/>
          <a:ext cx="9972675" cy="9236075"/>
        </p:xfrm>
        <a:graphic>
          <a:graphicData uri="http://schemas.openxmlformats.org/drawingml/2006/table">
            <a:tbl>
              <a:tblPr/>
              <a:tblGrid>
                <a:gridCol w="2286000"/>
                <a:gridCol w="2286000"/>
                <a:gridCol w="2286000"/>
                <a:gridCol w="3114675"/>
              </a:tblGrid>
              <a:tr h="469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16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4"/>
                        </a:rPr>
                        <a:t>The Alliance Party of Northern Ireland</a:t>
                      </a: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cap="flat">
                      <a:noFill/>
                    </a:lnT>
                    <a:lnB>
                      <a:noFill/>
                    </a:lnB>
                    <a:lnTlToBr>
                      <a:noFill/>
                    </a:lnTlToBr>
                    <a:lnBlToTr>
                      <a:noFill/>
                    </a:lnBlToTr>
                    <a:noFill/>
                  </a:tcPr>
                </a:tc>
              </a:tr>
              <a:tr h="407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28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5"/>
                        </a:rPr>
                        <a:t>The Conservative Party</a:t>
                      </a: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cap="flat">
                      <a:noFill/>
                    </a:lnR>
                    <a:lnT>
                      <a:noFill/>
                    </a:lnT>
                    <a:lnB>
                      <a:noFill/>
                    </a:lnB>
                    <a:lnTlToBr>
                      <a:noFill/>
                    </a:lnTlToBr>
                    <a:lnBlToTr>
                      <a:noFill/>
                    </a:lnBlToTr>
                    <a:noFill/>
                  </a:tcPr>
                </a:tc>
              </a:tr>
              <a:tr h="752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51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6"/>
                        </a:rPr>
                        <a:t>Green Party of England and Wales</a:t>
                      </a:r>
                      <a:r>
                        <a:rPr kumimoji="0" lang="ru-RU" sz="1800" b="0" i="0" u="none" strike="noStrike" cap="none" normalizeH="0" baseline="0" smtClean="0">
                          <a:ln>
                            <a:noFill/>
                          </a:ln>
                          <a:solidFill>
                            <a:schemeClr val="tx1"/>
                          </a:solidFill>
                          <a:effectLst/>
                          <a:latin typeface="Calisto MT" pitchFamily="18"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800" b="0" i="0" u="none" strike="noStrike" cap="none" normalizeH="0" baseline="0" smtClean="0">
                          <a:ln>
                            <a:noFill/>
                          </a:ln>
                          <a:solidFill>
                            <a:schemeClr val="tx1"/>
                          </a:solidFill>
                          <a:effectLst/>
                          <a:latin typeface="Calisto MT" pitchFamily="18" charset="0"/>
                          <a:hlinkClick r:id="rId7"/>
                        </a:rPr>
                        <a:t>Bristol Green Parties</a:t>
                      </a:r>
                      <a:r>
                        <a:rPr kumimoji="0" lang="ru-RU" sz="1800" b="0" i="0" u="none" strike="noStrike" cap="none" normalizeH="0" baseline="0" smtClean="0">
                          <a:ln>
                            <a:noFill/>
                          </a:ln>
                          <a:solidFill>
                            <a:schemeClr val="tx1"/>
                          </a:solidFill>
                          <a:effectLst/>
                          <a:latin typeface="Calisto MT" pitchFamily="18"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800" b="0" i="0" u="none" strike="noStrike" cap="none" normalizeH="0" baseline="0" smtClean="0">
                          <a:ln>
                            <a:noFill/>
                          </a:ln>
                          <a:solidFill>
                            <a:schemeClr val="tx1"/>
                          </a:solidFill>
                          <a:effectLst/>
                          <a:latin typeface="Calisto MT" pitchFamily="18" charset="0"/>
                          <a:hlinkClick r:id="rId8"/>
                        </a:rPr>
                        <a:t>North East England Green Party</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24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9"/>
                        </a:rPr>
                        <a:t>The Labour Party</a:t>
                      </a: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596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25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10"/>
                        </a:rPr>
                        <a:t>The Liberal Democrats</a:t>
                      </a: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cap="flat">
                      <a:noFill/>
                    </a:lnR>
                    <a:lnT>
                      <a:noFill/>
                    </a:lnT>
                    <a:lnB>
                      <a:noFill/>
                    </a:lnB>
                    <a:lnTlToBr>
                      <a:noFill/>
                    </a:lnTlToBr>
                    <a:lnBlToTr>
                      <a:noFill/>
                    </a:lnBlToTr>
                    <a:noFill/>
                  </a:tcPr>
                </a:tc>
              </a:tr>
              <a:tr h="400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41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smtClean="0">
                          <a:ln>
                            <a:noFill/>
                          </a:ln>
                          <a:solidFill>
                            <a:schemeClr val="tx1"/>
                          </a:solidFill>
                          <a:effectLst/>
                          <a:latin typeface="Calisto MT" pitchFamily="18" charset="0"/>
                          <a:hlinkClick r:id="rId11"/>
                        </a:rPr>
                        <a:t>Plaid Cymru</a:t>
                      </a:r>
                      <a:br>
                        <a:rPr kumimoji="0" lang="ru-RU" sz="1800" b="1" i="0" u="none" strike="noStrike" cap="none" normalizeH="0" baseline="0" smtClean="0">
                          <a:ln>
                            <a:noFill/>
                          </a:ln>
                          <a:solidFill>
                            <a:schemeClr val="tx1"/>
                          </a:solidFill>
                          <a:effectLst/>
                          <a:latin typeface="Calisto MT" pitchFamily="18" charset="0"/>
                          <a:hlinkClick r:id="rId11"/>
                        </a:rPr>
                      </a:br>
                      <a:r>
                        <a:rPr kumimoji="0" lang="ru-RU" sz="1800" b="0" i="0" u="none" strike="noStrike" cap="none" normalizeH="0" baseline="0" smtClean="0">
                          <a:ln>
                            <a:noFill/>
                          </a:ln>
                          <a:solidFill>
                            <a:schemeClr val="tx1"/>
                          </a:solidFill>
                          <a:effectLst/>
                          <a:latin typeface="Calisto MT" pitchFamily="18" charset="0"/>
                          <a:hlinkClick r:id="rId12"/>
                        </a:rPr>
                        <a:t>The Party of Wales</a:t>
                      </a: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20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469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48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cap="flat">
                      <a:noFill/>
                    </a:lnR>
                    <a:lnT>
                      <a:noFill/>
                    </a:lnT>
                    <a:lnB>
                      <a:noFill/>
                    </a:lnB>
                    <a:lnTlToBr>
                      <a:noFill/>
                    </a:lnTlToBr>
                    <a:lnBlToTr>
                      <a:noFill/>
                    </a:lnBlToTr>
                    <a:noFill/>
                  </a:tcPr>
                </a:tc>
              </a:tr>
              <a:tr h="515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rPr>
                        <a:t>  </a:t>
                      </a:r>
                      <a:r>
                        <a:rPr kumimoji="0" lang="ru-RU" sz="56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cap="flat">
                      <a:noFill/>
                    </a:lnR>
                    <a:lnT>
                      <a:noFill/>
                    </a:lnT>
                    <a:lnB>
                      <a:noFill/>
                    </a:lnB>
                    <a:lnTlToBr>
                      <a:noFill/>
                    </a:lnTlToBr>
                    <a:lnBlToTr>
                      <a:noFill/>
                    </a:lnBlToTr>
                    <a:noFill/>
                  </a:tcPr>
                </a:tc>
              </a:tr>
              <a:tr h="346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a:noFill/>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Calisto MT" pitchFamily="18" charset="0"/>
                          <a:hlinkClick r:id="rId13"/>
                        </a:rPr>
                        <a:t>  </a:t>
                      </a:r>
                      <a:r>
                        <a:rPr kumimoji="0" lang="ru-RU" sz="2500" b="0" i="0" u="none" strike="noStrike" cap="none" normalizeH="0" baseline="0" smtClean="0">
                          <a:ln>
                            <a:noFill/>
                          </a:ln>
                          <a:solidFill>
                            <a:schemeClr val="tx1"/>
                          </a:solidFill>
                          <a:effectLst/>
                          <a:latin typeface="Calisto MT" pitchFamily="18" charset="0"/>
                        </a:rPr>
                        <a:t> </a:t>
                      </a:r>
                      <a:r>
                        <a:rPr kumimoji="0" lang="ru-RU" sz="1800" b="0" i="0" u="none" strike="noStrike" cap="none" normalizeH="0" baseline="0" smtClean="0">
                          <a:ln>
                            <a:noFill/>
                          </a:ln>
                          <a:solidFill>
                            <a:schemeClr val="tx1"/>
                          </a:solidFill>
                          <a:effectLst/>
                          <a:latin typeface="Calisto MT" pitchFamily="18" charset="0"/>
                        </a:rPr>
                        <a:t>          </a:t>
                      </a: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sto MT" pitchFamily="18" charset="0"/>
                      </a:endParaRPr>
                    </a:p>
                  </a:txBody>
                  <a:tcPr horzOverflow="overflow">
                    <a:lnL>
                      <a:noFill/>
                    </a:lnL>
                    <a:lnR cap="flat">
                      <a:noFill/>
                    </a:lnR>
                    <a:lnT>
                      <a:noFill/>
                    </a:lnT>
                    <a:lnB cap="flat">
                      <a:noFill/>
                    </a:lnB>
                    <a:lnTlToBr>
                      <a:noFill/>
                    </a:lnTlToBr>
                    <a:lnBlToTr>
                      <a:noFill/>
                    </a:lnBlToTr>
                    <a:noFill/>
                  </a:tcPr>
                </a:tc>
              </a:tr>
            </a:tbl>
          </a:graphicData>
        </a:graphic>
      </p:graphicFrame>
      <p:sp>
        <p:nvSpPr>
          <p:cNvPr id="33849" name="Rectangle 133"/>
          <p:cNvSpPr>
            <a:spLocks noChangeArrowheads="1"/>
          </p:cNvSpPr>
          <p:nvPr/>
        </p:nvSpPr>
        <p:spPr bwMode="auto">
          <a:xfrm>
            <a:off x="4479925" y="12241213"/>
            <a:ext cx="184150" cy="641350"/>
          </a:xfrm>
          <a:prstGeom prst="rect">
            <a:avLst/>
          </a:prstGeom>
          <a:noFill/>
          <a:ln w="9525">
            <a:noFill/>
            <a:miter lim="800000"/>
            <a:headEnd/>
            <a:tailEnd/>
          </a:ln>
        </p:spPr>
        <p:txBody>
          <a:bodyPr wrap="none" anchor="ctr">
            <a:spAutoFit/>
          </a:bodyPr>
          <a:lstStyle/>
          <a:p>
            <a:endParaRPr lang="ru-RU"/>
          </a:p>
          <a:p>
            <a:pPr eaLnBrk="0" hangingPunct="0"/>
            <a:endParaRPr lang="ru-RU"/>
          </a:p>
        </p:txBody>
      </p:sp>
      <p:pic>
        <p:nvPicPr>
          <p:cNvPr id="33850" name="Picture 8" descr="alliance"/>
          <p:cNvPicPr>
            <a:picLocks noChangeAspect="1" noChangeArrowheads="1"/>
          </p:cNvPicPr>
          <p:nvPr/>
        </p:nvPicPr>
        <p:blipFill>
          <a:blip r:embed="rId14"/>
          <a:srcRect/>
          <a:stretch>
            <a:fillRect/>
          </a:stretch>
        </p:blipFill>
        <p:spPr bwMode="auto">
          <a:xfrm>
            <a:off x="1331913" y="404813"/>
            <a:ext cx="790575" cy="257175"/>
          </a:xfrm>
          <a:prstGeom prst="rect">
            <a:avLst/>
          </a:prstGeom>
          <a:noFill/>
          <a:ln w="9525">
            <a:noFill/>
            <a:miter lim="800000"/>
            <a:headEnd/>
            <a:tailEnd/>
          </a:ln>
        </p:spPr>
      </p:pic>
      <p:pic>
        <p:nvPicPr>
          <p:cNvPr id="33851" name="Picture 13" descr="tory"/>
          <p:cNvPicPr>
            <a:picLocks noChangeAspect="1" noChangeArrowheads="1"/>
          </p:cNvPicPr>
          <p:nvPr/>
        </p:nvPicPr>
        <p:blipFill>
          <a:blip r:embed="rId15"/>
          <a:srcRect/>
          <a:stretch>
            <a:fillRect/>
          </a:stretch>
        </p:blipFill>
        <p:spPr bwMode="auto">
          <a:xfrm>
            <a:off x="1331913" y="1052513"/>
            <a:ext cx="790575" cy="457200"/>
          </a:xfrm>
          <a:prstGeom prst="rect">
            <a:avLst/>
          </a:prstGeom>
          <a:noFill/>
          <a:ln w="9525">
            <a:noFill/>
            <a:miter lim="800000"/>
            <a:headEnd/>
            <a:tailEnd/>
          </a:ln>
        </p:spPr>
      </p:pic>
      <p:pic>
        <p:nvPicPr>
          <p:cNvPr id="33852" name="Picture 18" descr="green"/>
          <p:cNvPicPr>
            <a:picLocks noChangeAspect="1" noChangeArrowheads="1"/>
          </p:cNvPicPr>
          <p:nvPr/>
        </p:nvPicPr>
        <p:blipFill>
          <a:blip r:embed="rId16"/>
          <a:srcRect/>
          <a:stretch>
            <a:fillRect/>
          </a:stretch>
        </p:blipFill>
        <p:spPr bwMode="auto">
          <a:xfrm>
            <a:off x="1331913" y="2060575"/>
            <a:ext cx="790575" cy="819150"/>
          </a:xfrm>
          <a:prstGeom prst="rect">
            <a:avLst/>
          </a:prstGeom>
          <a:noFill/>
          <a:ln w="9525">
            <a:noFill/>
            <a:miter lim="800000"/>
            <a:headEnd/>
            <a:tailEnd/>
          </a:ln>
        </p:spPr>
      </p:pic>
      <p:pic>
        <p:nvPicPr>
          <p:cNvPr id="33853" name="Picture 23" descr="labour"/>
          <p:cNvPicPr>
            <a:picLocks noChangeAspect="1" noChangeArrowheads="1"/>
          </p:cNvPicPr>
          <p:nvPr/>
        </p:nvPicPr>
        <p:blipFill>
          <a:blip r:embed="rId17"/>
          <a:srcRect/>
          <a:stretch>
            <a:fillRect/>
          </a:stretch>
        </p:blipFill>
        <p:spPr bwMode="auto">
          <a:xfrm>
            <a:off x="1403350" y="3644900"/>
            <a:ext cx="790575" cy="381000"/>
          </a:xfrm>
          <a:prstGeom prst="rect">
            <a:avLst/>
          </a:prstGeom>
          <a:noFill/>
          <a:ln w="9525">
            <a:noFill/>
            <a:miter lim="800000"/>
            <a:headEnd/>
            <a:tailEnd/>
          </a:ln>
        </p:spPr>
      </p:pic>
      <p:pic>
        <p:nvPicPr>
          <p:cNvPr id="33854" name="Picture 33" descr="plaid"/>
          <p:cNvPicPr>
            <a:picLocks noChangeAspect="1" noChangeArrowheads="1"/>
          </p:cNvPicPr>
          <p:nvPr/>
        </p:nvPicPr>
        <p:blipFill>
          <a:blip r:embed="rId18"/>
          <a:srcRect/>
          <a:stretch>
            <a:fillRect/>
          </a:stretch>
        </p:blipFill>
        <p:spPr bwMode="auto">
          <a:xfrm>
            <a:off x="1403350" y="4292600"/>
            <a:ext cx="790575" cy="657225"/>
          </a:xfrm>
          <a:prstGeom prst="rect">
            <a:avLst/>
          </a:prstGeom>
          <a:noFill/>
          <a:ln w="9525">
            <a:noFill/>
            <a:miter lim="800000"/>
            <a:headEnd/>
            <a:tailEnd/>
          </a:ln>
        </p:spPr>
      </p:pic>
      <p:sp>
        <p:nvSpPr>
          <p:cNvPr id="33855" name="AutoShape 47" descr="scup"/>
          <p:cNvSpPr>
            <a:spLocks noChangeAspect="1" noChangeArrowheads="1"/>
          </p:cNvSpPr>
          <p:nvPr/>
        </p:nvSpPr>
        <p:spPr bwMode="auto">
          <a:xfrm>
            <a:off x="150813" y="6034088"/>
            <a:ext cx="790575" cy="771525"/>
          </a:xfrm>
          <a:prstGeom prst="rect">
            <a:avLst/>
          </a:prstGeom>
          <a:noFill/>
          <a:ln w="9525">
            <a:noFill/>
            <a:miter lim="800000"/>
            <a:headEnd/>
            <a:tailEnd/>
          </a:ln>
        </p:spPr>
        <p:txBody>
          <a:bodyPr/>
          <a:lstStyle/>
          <a:p>
            <a:endParaRPr lang="ru-RU"/>
          </a:p>
        </p:txBody>
      </p:sp>
      <p:sp>
        <p:nvSpPr>
          <p:cNvPr id="33856" name="AutoShape 60" descr="ysn"/>
          <p:cNvSpPr>
            <a:spLocks noChangeAspect="1" noChangeArrowheads="1"/>
          </p:cNvSpPr>
          <p:nvPr/>
        </p:nvSpPr>
        <p:spPr bwMode="auto">
          <a:xfrm>
            <a:off x="4722813" y="8321675"/>
            <a:ext cx="790575" cy="895350"/>
          </a:xfrm>
          <a:prstGeom prst="rect">
            <a:avLst/>
          </a:prstGeom>
          <a:noFill/>
          <a:ln w="9525">
            <a:noFill/>
            <a:miter lim="800000"/>
            <a:headEnd/>
            <a:tailEnd/>
          </a:ln>
        </p:spPr>
        <p:txBody>
          <a:bodyPr/>
          <a:lstStyle/>
          <a:p>
            <a:endParaRPr lang="ru-RU"/>
          </a:p>
        </p:txBody>
      </p:sp>
    </p:spTree>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4294967295"/>
          </p:nvPr>
        </p:nvSpPr>
        <p:spPr>
          <a:xfrm>
            <a:off x="468313" y="1989138"/>
            <a:ext cx="8229600" cy="3168650"/>
          </a:xfrm>
        </p:spPr>
        <p:txBody>
          <a:bodyPr/>
          <a:lstStyle/>
          <a:p>
            <a:pPr algn="ctr" eaLnBrk="1" hangingPunct="1">
              <a:buFont typeface="Wingdings" pitchFamily="2" charset="2"/>
              <a:buNone/>
              <a:defRPr/>
            </a:pPr>
            <a:r>
              <a:rPr lang="en-US">
                <a:latin typeface="Calisto MT" pitchFamily="18" charset="0"/>
              </a:rPr>
              <a:t> </a:t>
            </a:r>
            <a:r>
              <a:rPr lang="en-US" i="1">
                <a:latin typeface="Brush Script MT" pitchFamily="66" charset="0"/>
              </a:rPr>
              <a:t>All these organizations deal with preserving and strengthening the social and political system existing in the country. </a:t>
            </a:r>
          </a:p>
          <a:p>
            <a:pPr algn="ctr" eaLnBrk="1" hangingPunct="1">
              <a:buFont typeface="Wingdings" pitchFamily="2" charset="2"/>
              <a:buNone/>
              <a:defRPr/>
            </a:pPr>
            <a:r>
              <a:rPr lang="en-US" i="1">
                <a:latin typeface="Brush Script MT" pitchFamily="66" charset="0"/>
              </a:rPr>
              <a:t>Although there are some dangerous organizations, most of them give teens the chance to defend their rights and express their views.</a:t>
            </a:r>
            <a:endParaRPr lang="ru-RU" i="1">
              <a:latin typeface="Brush Script MT" pitchFamily="66" charset="0"/>
            </a:endParaRPr>
          </a:p>
        </p:txBody>
      </p:sp>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noChangeArrowheads="1"/>
          </p:cNvSpPr>
          <p:nvPr>
            <p:ph type="body" idx="4294967295"/>
          </p:nvPr>
        </p:nvSpPr>
        <p:spPr>
          <a:xfrm>
            <a:off x="468313" y="1989138"/>
            <a:ext cx="8229600" cy="3124200"/>
          </a:xfrm>
        </p:spPr>
        <p:txBody>
          <a:bodyPr/>
          <a:lstStyle/>
          <a:p>
            <a:pPr algn="ctr" eaLnBrk="1" hangingPunct="1">
              <a:lnSpc>
                <a:spcPct val="90000"/>
              </a:lnSpc>
              <a:buFont typeface="Wingdings" pitchFamily="2" charset="2"/>
              <a:buNone/>
              <a:defRPr/>
            </a:pPr>
            <a:r>
              <a:rPr lang="en-US">
                <a:latin typeface="Brush Script MT" pitchFamily="66" charset="0"/>
              </a:rPr>
              <a:t>Of course, teens have a lot of problems but there is always a way out!!!</a:t>
            </a:r>
          </a:p>
          <a:p>
            <a:pPr algn="ctr" eaLnBrk="1" hangingPunct="1">
              <a:lnSpc>
                <a:spcPct val="90000"/>
              </a:lnSpc>
              <a:buFont typeface="Wingdings" pitchFamily="2" charset="2"/>
              <a:buNone/>
              <a:defRPr/>
            </a:pPr>
            <a:r>
              <a:rPr lang="en-US" sz="6600">
                <a:latin typeface="Brush Script MT" pitchFamily="66" charset="0"/>
              </a:rPr>
              <a:t>Don’t forget that you are not alone!!!!!!</a:t>
            </a:r>
            <a:endParaRPr lang="ru-RU" sz="6600">
              <a:latin typeface="Brush Script MT" pitchFamily="66" charset="0"/>
            </a:endParaRPr>
          </a:p>
        </p:txBody>
      </p:sp>
    </p:spTree>
  </p:cSld>
  <p:clrMapOvr>
    <a:masterClrMapping/>
  </p:clrMapOvr>
  <p:transition spd="slow">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 Box 4"/>
          <p:cNvSpPr txBox="1">
            <a:spLocks noChangeArrowheads="1"/>
          </p:cNvSpPr>
          <p:nvPr/>
        </p:nvSpPr>
        <p:spPr bwMode="auto">
          <a:xfrm>
            <a:off x="250825" y="260350"/>
            <a:ext cx="9074150" cy="7375525"/>
          </a:xfrm>
          <a:prstGeom prst="rect">
            <a:avLst/>
          </a:prstGeom>
          <a:noFill/>
          <a:ln w="9525">
            <a:noFill/>
            <a:miter lim="800000"/>
            <a:headEnd/>
            <a:tailEnd/>
          </a:ln>
        </p:spPr>
        <p:txBody>
          <a:bodyPr>
            <a:spAutoFit/>
          </a:bodyPr>
          <a:lstStyle/>
          <a:p>
            <a:pPr>
              <a:spcBef>
                <a:spcPct val="50000"/>
              </a:spcBef>
            </a:pPr>
            <a:r>
              <a:rPr lang="ru-RU">
                <a:latin typeface="Arial" charset="0"/>
                <a:hlinkClick r:id="rId2"/>
              </a:rPr>
              <a:t>http://donskih.ru/kakaya-ona-molodezh-2000-x/</a:t>
            </a:r>
            <a:endParaRPr lang="en-US">
              <a:latin typeface="Arial" charset="0"/>
            </a:endParaRPr>
          </a:p>
          <a:p>
            <a:pPr>
              <a:spcBef>
                <a:spcPct val="50000"/>
              </a:spcBef>
            </a:pPr>
            <a:r>
              <a:rPr lang="ru-RU">
                <a:latin typeface="Arial" charset="0"/>
                <a:hlinkClick r:id="rId3"/>
              </a:rPr>
              <a:t>http://images.yandex.ru/yandsearch?p=2&amp;text=%D0%BC%D0%BE%D0%BB%D0%BE%D0%B4%D1%91%D0%B6%D1%8C%202000%D1%85&amp;img_url=www.enw-fond.ru%2Fwp-content%2Fuploads%2F2012%2F01%2Fmol1-218x218.jpg&amp;rpt=simage</a:t>
            </a:r>
            <a:endParaRPr lang="en-US">
              <a:latin typeface="Arial" charset="0"/>
            </a:endParaRPr>
          </a:p>
          <a:p>
            <a:pPr>
              <a:spcBef>
                <a:spcPct val="50000"/>
              </a:spcBef>
            </a:pPr>
            <a:r>
              <a:rPr lang="ru-RU">
                <a:latin typeface="Arial" charset="0"/>
                <a:hlinkClick r:id="rId4"/>
              </a:rPr>
              <a:t>http://images.yandex.ru/yandsearch?p=6&amp;text=%D0%BC%D0%BE%D0%BB%D0%BE%D0%B4%D1%91%D0%B6%D1%8C%202000%D1%85&amp;img_url=www.liberal.kg%2Ffiles%2Fimages%2Fmolodej.jpg&amp;rpt=simage</a:t>
            </a:r>
            <a:endParaRPr lang="en-US">
              <a:latin typeface="Arial" charset="0"/>
            </a:endParaRPr>
          </a:p>
          <a:p>
            <a:pPr>
              <a:spcBef>
                <a:spcPct val="50000"/>
              </a:spcBef>
            </a:pPr>
            <a:r>
              <a:rPr lang="ru-RU">
                <a:latin typeface="Arial" charset="0"/>
                <a:hlinkClick r:id="rId5"/>
              </a:rPr>
              <a:t>http://4.bp.blogspot.com/_xh9ZQ9nS4aE/TAtptwwaD5I/AAAAAAAABHg/21QjiXnLWiI/s1600/drive-on-a-dancefloor-2001.jpg</a:t>
            </a:r>
            <a:endParaRPr lang="en-US">
              <a:latin typeface="Arial" charset="0"/>
            </a:endParaRPr>
          </a:p>
          <a:p>
            <a:pPr>
              <a:spcBef>
                <a:spcPct val="50000"/>
              </a:spcBef>
            </a:pPr>
            <a:r>
              <a:rPr lang="ru-RU">
                <a:latin typeface="Arial" charset="0"/>
                <a:hlinkClick r:id="rId6"/>
              </a:rPr>
              <a:t>http://images.yandex.ru/yandsearch?p=18&amp;text=%D0%BC%D0%BE%D0%BB%D0%BE%D0%B4%D1%91%D0%B6%D1%8C%202000%D1%85&amp;img_url=bi.kotek.pl%2Fbloxlite%2Ff640x640%2F52%2F55%2F39bb1306e3.jpg&amp;rpt=simage</a:t>
            </a:r>
            <a:endParaRPr lang="en-US">
              <a:latin typeface="Arial" charset="0"/>
            </a:endParaRPr>
          </a:p>
          <a:p>
            <a:pPr>
              <a:spcBef>
                <a:spcPct val="50000"/>
              </a:spcBef>
            </a:pPr>
            <a:r>
              <a:rPr lang="ru-RU">
                <a:latin typeface="Arial" charset="0"/>
                <a:hlinkClick r:id="rId7"/>
              </a:rPr>
              <a:t>http://images.yandex.ru/yandsearch?p=54&amp;text=%D0%BC%D0%BE%D0%BB%D0%BE%D0%B4%D1%91%D0%B6%D1%8C%202000%D1%85&amp;img_url=e4.pudelek.pl%2Fp390%2Fbc7d05bc00020d7c4adf90d7&amp;rpt=simage</a:t>
            </a:r>
            <a:endParaRPr lang="en-US">
              <a:latin typeface="Arial" charset="0"/>
            </a:endParaRPr>
          </a:p>
          <a:p>
            <a:pPr>
              <a:spcBef>
                <a:spcPct val="50000"/>
              </a:spcBef>
            </a:pPr>
            <a:r>
              <a:rPr lang="ru-RU">
                <a:latin typeface="Arial" charset="0"/>
                <a:hlinkClick r:id="rId8"/>
              </a:rPr>
              <a:t>http://images.yandex.ru/yandsearch?p=71&amp;text=%D0%BC%D0%BE%D0%BB%D0%BE%D0%B4%D1%91%D0%B6%D1%8C%202000%D1%85&amp;img_url=s1.afisha.net%2FMediaStorage%2Fd595fb10f7854ae398a4c2ed75c6.jpg&amp;rpt=simage</a:t>
            </a:r>
            <a:endParaRPr lang="en-US">
              <a:latin typeface="Arial" charset="0"/>
            </a:endParaRPr>
          </a:p>
          <a:p>
            <a:pPr>
              <a:spcBef>
                <a:spcPct val="50000"/>
              </a:spcBef>
            </a:pPr>
            <a:r>
              <a:rPr lang="ru-RU">
                <a:latin typeface="Arial" charset="0"/>
              </a:rPr>
              <a:t>http://images.yandex.ru/yandsearch?p=0&amp;text=%D0%BD%D0%B0%D1%81%D0%B8%D0%BB%D0%B8%D0%B5%20%D1%81%D1%80%D0%B5%D0%B4%D0%B8%20%D0%BF%D0%BE%D0%B4%D1%80%D0%BE%D1%81%D1%82%D0%BA%D0%BE%D0%B2&amp;img_url=i.dailymail.co.uk%2Fi%2Fpix%2F2009%2F08%2F02%2Farticle-1203709-05E4B7F2000005DC-84_468x427.jpg&amp;rpt=simage</a:t>
            </a: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3"/>
          <p:cNvSpPr>
            <a:spLocks noGrp="1" noChangeArrowheads="1"/>
          </p:cNvSpPr>
          <p:nvPr>
            <p:ph type="body" idx="4294967295"/>
          </p:nvPr>
        </p:nvSpPr>
        <p:spPr>
          <a:xfrm>
            <a:off x="611188" y="0"/>
            <a:ext cx="8218487" cy="2808288"/>
          </a:xfrm>
        </p:spPr>
        <p:txBody>
          <a:bodyPr/>
          <a:lstStyle/>
          <a:p>
            <a:pPr algn="ctr" eaLnBrk="1" hangingPunct="1">
              <a:lnSpc>
                <a:spcPct val="80000"/>
              </a:lnSpc>
              <a:buFont typeface="Wingdings" pitchFamily="2" charset="2"/>
              <a:buNone/>
              <a:defRPr/>
            </a:pPr>
            <a:r>
              <a:rPr lang="en-US" sz="2800" i="1">
                <a:solidFill>
                  <a:srgbClr val="000099"/>
                </a:solidFill>
                <a:latin typeface="Calisto MT" pitchFamily="18" charset="0"/>
              </a:rPr>
              <a:t>Teens’ problems are of great importance nowadays because of the growth of youth suicides.</a:t>
            </a:r>
          </a:p>
          <a:p>
            <a:pPr algn="ctr" eaLnBrk="1" hangingPunct="1">
              <a:lnSpc>
                <a:spcPct val="80000"/>
              </a:lnSpc>
              <a:buFont typeface="Wingdings" pitchFamily="2" charset="2"/>
              <a:buNone/>
              <a:defRPr/>
            </a:pPr>
            <a:r>
              <a:rPr lang="en-US" sz="2800" i="1">
                <a:solidFill>
                  <a:srgbClr val="000099"/>
                </a:solidFill>
                <a:latin typeface="Calisto MT" pitchFamily="18" charset="0"/>
              </a:rPr>
              <a:t>The young generation reflects all the changes in our world and society.</a:t>
            </a:r>
          </a:p>
          <a:p>
            <a:pPr algn="ctr" eaLnBrk="1" hangingPunct="1">
              <a:lnSpc>
                <a:spcPct val="80000"/>
              </a:lnSpc>
              <a:buFont typeface="Wingdings" pitchFamily="2" charset="2"/>
              <a:buNone/>
              <a:defRPr/>
            </a:pPr>
            <a:r>
              <a:rPr lang="en-US" sz="2800" i="1" u="sng">
                <a:solidFill>
                  <a:srgbClr val="00CCFF"/>
                </a:solidFill>
                <a:latin typeface="Calisto MT" pitchFamily="18" charset="0"/>
              </a:rPr>
              <a:t>Teens of the millennium .</a:t>
            </a:r>
          </a:p>
          <a:p>
            <a:pPr algn="ctr" eaLnBrk="1" hangingPunct="1">
              <a:lnSpc>
                <a:spcPct val="80000"/>
              </a:lnSpc>
              <a:buFont typeface="Wingdings" pitchFamily="2" charset="2"/>
              <a:buNone/>
              <a:defRPr/>
            </a:pPr>
            <a:r>
              <a:rPr lang="en-US" sz="2000" i="1">
                <a:solidFill>
                  <a:srgbClr val="00CCFF"/>
                </a:solidFill>
                <a:latin typeface="Calisto MT" pitchFamily="18" charset="0"/>
              </a:rPr>
              <a:t>Every young person has his own point of view on his life and future. Teenagers are self-confident, rather independent, like risking. So all of them want to try all sorts of options in  life, to become adults as soon as possible.</a:t>
            </a:r>
            <a:endParaRPr lang="ru-RU" sz="2000" i="1">
              <a:solidFill>
                <a:srgbClr val="00CCFF"/>
              </a:solidFill>
              <a:latin typeface="Calisto MT" pitchFamily="18" charset="0"/>
            </a:endParaRPr>
          </a:p>
        </p:txBody>
      </p:sp>
      <p:pic>
        <p:nvPicPr>
          <p:cNvPr id="14338" name="Picture 5"/>
          <p:cNvPicPr>
            <a:picLocks noChangeAspect="1" noChangeArrowheads="1"/>
          </p:cNvPicPr>
          <p:nvPr/>
        </p:nvPicPr>
        <p:blipFill>
          <a:blip r:embed="rId2"/>
          <a:srcRect/>
          <a:stretch>
            <a:fillRect/>
          </a:stretch>
        </p:blipFill>
        <p:spPr bwMode="auto">
          <a:xfrm>
            <a:off x="3132138" y="3213100"/>
            <a:ext cx="2592387" cy="3168650"/>
          </a:xfrm>
          <a:prstGeom prst="rect">
            <a:avLst/>
          </a:prstGeom>
          <a:noFill/>
          <a:ln w="9525">
            <a:noFill/>
            <a:miter lim="800000"/>
            <a:headEnd/>
            <a:tailEnd/>
          </a:ln>
        </p:spPr>
      </p:pic>
      <p:pic>
        <p:nvPicPr>
          <p:cNvPr id="14339" name="Picture 6"/>
          <p:cNvPicPr>
            <a:picLocks noChangeAspect="1" noChangeArrowheads="1"/>
          </p:cNvPicPr>
          <p:nvPr/>
        </p:nvPicPr>
        <p:blipFill>
          <a:blip r:embed="rId3"/>
          <a:srcRect/>
          <a:stretch>
            <a:fillRect/>
          </a:stretch>
        </p:blipFill>
        <p:spPr bwMode="auto">
          <a:xfrm>
            <a:off x="323850" y="2852738"/>
            <a:ext cx="2519363" cy="3816350"/>
          </a:xfrm>
          <a:prstGeom prst="rect">
            <a:avLst/>
          </a:prstGeom>
          <a:noFill/>
          <a:ln w="9525">
            <a:noFill/>
            <a:miter lim="800000"/>
            <a:headEnd/>
            <a:tailEnd/>
          </a:ln>
        </p:spPr>
      </p:pic>
      <p:pic>
        <p:nvPicPr>
          <p:cNvPr id="14340" name="Picture 7"/>
          <p:cNvPicPr>
            <a:picLocks noChangeAspect="1" noChangeArrowheads="1"/>
          </p:cNvPicPr>
          <p:nvPr/>
        </p:nvPicPr>
        <p:blipFill>
          <a:blip r:embed="rId4"/>
          <a:srcRect/>
          <a:stretch>
            <a:fillRect/>
          </a:stretch>
        </p:blipFill>
        <p:spPr bwMode="auto">
          <a:xfrm>
            <a:off x="5867400" y="3068638"/>
            <a:ext cx="3276600" cy="2592387"/>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4"/>
          <p:cNvSpPr txBox="1">
            <a:spLocks noChangeArrowheads="1"/>
          </p:cNvSpPr>
          <p:nvPr/>
        </p:nvSpPr>
        <p:spPr bwMode="auto">
          <a:xfrm>
            <a:off x="395288" y="333375"/>
            <a:ext cx="7848600" cy="6550025"/>
          </a:xfrm>
          <a:prstGeom prst="rect">
            <a:avLst/>
          </a:prstGeom>
          <a:noFill/>
          <a:ln w="9525">
            <a:noFill/>
            <a:miter lim="800000"/>
            <a:headEnd/>
            <a:tailEnd/>
          </a:ln>
        </p:spPr>
        <p:txBody>
          <a:bodyPr>
            <a:spAutoFit/>
          </a:bodyPr>
          <a:lstStyle/>
          <a:p>
            <a:pPr>
              <a:spcBef>
                <a:spcPct val="50000"/>
              </a:spcBef>
            </a:pPr>
            <a:r>
              <a:rPr lang="ru-RU">
                <a:latin typeface="Arial" charset="0"/>
              </a:rPr>
              <a:t>http://images.yandex.ru/yandsearch?p=14&amp;text=%D0%BD%D0%B0%D1%81%D0%B8%D0%BB%D0%B8%D0%B5%20%D1%81%D1%80%D0%B5%D0%B4%D0%B8%20%D0%BF%D0%BE%D0%B4%D1%80%D0%BE%D1%81%D1%82%D0%BA%D0%BE%D0%B2&amp;img_url=mother-and-baby.ru%2Fwp-content%2Fuploads%2F2011%2F07%2Fagressia1.jpg&amp;rpt=simage</a:t>
            </a:r>
            <a:endParaRPr lang="en-US">
              <a:latin typeface="Arial" charset="0"/>
            </a:endParaRPr>
          </a:p>
          <a:p>
            <a:pPr>
              <a:spcBef>
                <a:spcPct val="50000"/>
              </a:spcBef>
            </a:pPr>
            <a:r>
              <a:rPr lang="ru-RU">
                <a:latin typeface="Arial" charset="0"/>
              </a:rPr>
              <a:t>http://images.yandex.ru/yandsearch?p=5&amp;text=%D0%BF%D1%80%D0%BE%D0%B1%D0%BB%D0%B5%D0%BC%D1%8B%20%D1%80%D0%BE%D0%B4%D0%B8%D1%82%D0%B5%D0%BB%D0%B5%D0%B9%20%D0%B8%20%D0%B4%D0%B5%D1%82%D0%B5%D0%B9&amp;img_url=www.adventure-south.com%2Ffather-son-redfish-lrg.jpg&amp;rpt=simage</a:t>
            </a:r>
            <a:endParaRPr lang="en-US">
              <a:latin typeface="Arial" charset="0"/>
            </a:endParaRPr>
          </a:p>
          <a:p>
            <a:pPr>
              <a:spcBef>
                <a:spcPct val="50000"/>
              </a:spcBef>
            </a:pPr>
            <a:r>
              <a:rPr lang="ru-RU">
                <a:latin typeface="Arial" charset="0"/>
              </a:rPr>
              <a:t>http://images.yandex.ru/yandsearch?p=12&amp;text=%D0%BF%D1%80%D0%BE%D0%B1%D0%BB%D0%B5%D0%BC%D1%8B%20%D1%80%D0%BE%D0%B4%D0%B8%D1%82%D0%B5%D0%BB%D0%B5%D0%B9%20%D0%B8%20%D0%B4%D0%B5%D1%82%D0%B5%D0%B9&amp;img_url=www.videovv.com%2F%3Fbcb%3Dpictures-of-parents-arguing-8BZOeMgfLel_gVLMb404%2Ft80DX8A6oSrCezsUPupUdCHO3Rgdl5HaxdMBVYwkMsoWqs_5GGZquScjJxv9</a:t>
            </a:r>
            <a:r>
              <a:rPr lang="ru-RU">
                <a:latin typeface="Arial" charset="0"/>
                <a:hlinkClick r:id="rId2" action="ppaction://hlinkfile"/>
              </a:rPr>
              <a:t>JB1kzizgvt.jpg&amp;rpt=simage</a:t>
            </a:r>
            <a:endParaRPr lang="en-US">
              <a:latin typeface="Arial" charset="0"/>
            </a:endParaRPr>
          </a:p>
          <a:p>
            <a:pPr>
              <a:spcBef>
                <a:spcPct val="50000"/>
              </a:spcBef>
            </a:pPr>
            <a:r>
              <a:rPr lang="ru-RU">
                <a:latin typeface="Arial" charset="0"/>
                <a:hlinkClick r:id="rId3"/>
              </a:rPr>
              <a:t>http://www.ec.gc.ca/scitech/default.asp?lang=En&amp;n=B58899DC-1</a:t>
            </a:r>
            <a:endParaRPr lang="en-US">
              <a:latin typeface="Arial" charset="0"/>
            </a:endParaRPr>
          </a:p>
          <a:p>
            <a:pPr>
              <a:spcBef>
                <a:spcPct val="50000"/>
              </a:spcBef>
            </a:pPr>
            <a:r>
              <a:rPr lang="ru-RU">
                <a:latin typeface="Arial" charset="0"/>
                <a:hlinkClick r:id="rId4"/>
              </a:rPr>
              <a:t>http://www.environetwork.org/default.aspx</a:t>
            </a:r>
            <a:endParaRPr lang="en-US">
              <a:latin typeface="Arial" charset="0"/>
            </a:endParaRPr>
          </a:p>
          <a:p>
            <a:pPr>
              <a:spcBef>
                <a:spcPct val="50000"/>
              </a:spcBef>
            </a:pPr>
            <a:r>
              <a:rPr lang="ru-RU">
                <a:latin typeface="Arial" charset="0"/>
              </a:rPr>
              <a:t>http://home.luna.nl/~benne/pp/eur/uk/index.htm</a:t>
            </a: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3"/>
          <p:cNvSpPr>
            <a:spLocks noGrp="1" noChangeArrowheads="1"/>
          </p:cNvSpPr>
          <p:nvPr>
            <p:ph type="body" idx="4294967295"/>
          </p:nvPr>
        </p:nvSpPr>
        <p:spPr>
          <a:xfrm>
            <a:off x="468313" y="476250"/>
            <a:ext cx="8280400" cy="2447925"/>
          </a:xfrm>
        </p:spPr>
        <p:txBody>
          <a:bodyPr/>
          <a:lstStyle/>
          <a:p>
            <a:pPr algn="ctr" eaLnBrk="1" hangingPunct="1">
              <a:lnSpc>
                <a:spcPct val="90000"/>
              </a:lnSpc>
              <a:buFont typeface="Wingdings" pitchFamily="2" charset="2"/>
              <a:buNone/>
              <a:defRPr/>
            </a:pPr>
            <a:r>
              <a:rPr lang="en-US" sz="2800" b="1" i="1">
                <a:solidFill>
                  <a:srgbClr val="00CCFF"/>
                </a:solidFill>
                <a:latin typeface="Calisto MT" pitchFamily="18" charset="0"/>
              </a:rPr>
              <a:t>When a person is young he takes all the problems emotionally and personally. For teenagers nearly everything becomes a tragedy. Love, friendship, conflicts, misunderstanding between them &amp; parents? We can’t imagine young people without all these things</a:t>
            </a:r>
            <a:endParaRPr lang="ru-RU" sz="2800" b="1" i="1">
              <a:solidFill>
                <a:srgbClr val="00CCFF"/>
              </a:solidFill>
              <a:latin typeface="Calisto MT" pitchFamily="18" charset="0"/>
            </a:endParaRPr>
          </a:p>
        </p:txBody>
      </p:sp>
      <p:pic>
        <p:nvPicPr>
          <p:cNvPr id="15362" name="Picture 5"/>
          <p:cNvPicPr>
            <a:picLocks noChangeAspect="1" noChangeArrowheads="1"/>
          </p:cNvPicPr>
          <p:nvPr/>
        </p:nvPicPr>
        <p:blipFill>
          <a:blip r:embed="rId2"/>
          <a:srcRect/>
          <a:stretch>
            <a:fillRect/>
          </a:stretch>
        </p:blipFill>
        <p:spPr bwMode="auto">
          <a:xfrm>
            <a:off x="250825" y="2914650"/>
            <a:ext cx="8639175" cy="394335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Grp="1" noChangeArrowheads="1"/>
          </p:cNvSpPr>
          <p:nvPr>
            <p:ph type="body" idx="4294967295"/>
          </p:nvPr>
        </p:nvSpPr>
        <p:spPr>
          <a:xfrm>
            <a:off x="539750" y="1412875"/>
            <a:ext cx="8353425" cy="2016125"/>
          </a:xfrm>
        </p:spPr>
        <p:txBody>
          <a:bodyPr/>
          <a:lstStyle/>
          <a:p>
            <a:pPr algn="ctr" eaLnBrk="1" hangingPunct="1">
              <a:buFont typeface="Wingdings" pitchFamily="2" charset="2"/>
              <a:buNone/>
              <a:defRPr/>
            </a:pPr>
            <a:r>
              <a:rPr lang="en-US" sz="2800" i="1">
                <a:solidFill>
                  <a:srgbClr val="99FF66"/>
                </a:solidFill>
                <a:latin typeface="Calisto MT" pitchFamily="18" charset="0"/>
              </a:rPr>
              <a:t>It is communication with other teens. When you are young it’s so important to have close friends or people who can listen to you, support in difficult  situations, and help to solve your intimate problems.</a:t>
            </a:r>
            <a:endParaRPr lang="ru-RU" sz="2800" i="1">
              <a:solidFill>
                <a:srgbClr val="99FF66"/>
              </a:solidFill>
              <a:latin typeface="Calisto MT" pitchFamily="18" charset="0"/>
            </a:endParaRPr>
          </a:p>
        </p:txBody>
      </p:sp>
      <p:sp>
        <p:nvSpPr>
          <p:cNvPr id="16386" name="WordArt 6"/>
          <p:cNvSpPr>
            <a:spLocks noChangeArrowheads="1" noChangeShapeType="1" noTextEdit="1"/>
          </p:cNvSpPr>
          <p:nvPr/>
        </p:nvSpPr>
        <p:spPr bwMode="auto">
          <a:xfrm>
            <a:off x="2268538" y="0"/>
            <a:ext cx="4679950" cy="1457325"/>
          </a:xfrm>
          <a:prstGeom prst="rect">
            <a:avLst/>
          </a:prstGeom>
        </p:spPr>
        <p:txBody>
          <a:bodyPr wrap="none" fromWordArt="1">
            <a:prstTxWarp prst="textWave1">
              <a:avLst>
                <a:gd name="adj1" fmla="val 13005"/>
                <a:gd name="adj2" fmla="val 0"/>
              </a:avLst>
            </a:prstTxWarp>
          </a:bodyPr>
          <a:lstStyle/>
          <a:p>
            <a:pPr algn="ctr"/>
            <a:r>
              <a:rPr lang="en-US" sz="3600" kern="10">
                <a:ln w="9525">
                  <a:noFill/>
                  <a:round/>
                  <a:headEnd/>
                  <a:tailEnd/>
                </a:ln>
                <a:solidFill>
                  <a:srgbClr val="00FF00">
                    <a:alpha val="61176"/>
                  </a:srgbClr>
                </a:solidFill>
                <a:effectLst>
                  <a:outerShdw dist="53882" dir="2700000" algn="ctr" rotWithShape="0">
                    <a:srgbClr val="C0C0C0">
                      <a:alpha val="79999"/>
                    </a:srgbClr>
                  </a:outerShdw>
                </a:effectLst>
                <a:latin typeface="Times New Roman"/>
                <a:cs typeface="Times New Roman"/>
              </a:rPr>
              <a:t>Problem #1</a:t>
            </a:r>
            <a:endParaRPr lang="ru-RU" sz="3600" kern="10">
              <a:ln w="9525">
                <a:noFill/>
                <a:round/>
                <a:headEnd/>
                <a:tailEnd/>
              </a:ln>
              <a:solidFill>
                <a:srgbClr val="00FF00">
                  <a:alpha val="61176"/>
                </a:srgbClr>
              </a:solidFill>
              <a:effectLst>
                <a:outerShdw dist="53882" dir="2700000" algn="ctr" rotWithShape="0">
                  <a:srgbClr val="C0C0C0">
                    <a:alpha val="79999"/>
                  </a:srgbClr>
                </a:outerShdw>
              </a:effectLst>
              <a:latin typeface="Times New Roman"/>
              <a:cs typeface="Times New Roman"/>
            </a:endParaRPr>
          </a:p>
        </p:txBody>
      </p:sp>
      <p:pic>
        <p:nvPicPr>
          <p:cNvPr id="16387" name="Picture 6"/>
          <p:cNvPicPr>
            <a:picLocks noChangeAspect="1" noChangeArrowheads="1"/>
          </p:cNvPicPr>
          <p:nvPr/>
        </p:nvPicPr>
        <p:blipFill>
          <a:blip r:embed="rId2"/>
          <a:srcRect/>
          <a:stretch>
            <a:fillRect/>
          </a:stretch>
        </p:blipFill>
        <p:spPr bwMode="auto">
          <a:xfrm>
            <a:off x="395288" y="3357563"/>
            <a:ext cx="2619375" cy="2933700"/>
          </a:xfrm>
          <a:prstGeom prst="rect">
            <a:avLst/>
          </a:prstGeom>
          <a:noFill/>
          <a:ln w="9525">
            <a:noFill/>
            <a:miter lim="800000"/>
            <a:headEnd/>
            <a:tailEnd/>
          </a:ln>
        </p:spPr>
      </p:pic>
      <p:pic>
        <p:nvPicPr>
          <p:cNvPr id="16388" name="Picture 7"/>
          <p:cNvPicPr>
            <a:picLocks noChangeAspect="1" noChangeArrowheads="1"/>
          </p:cNvPicPr>
          <p:nvPr/>
        </p:nvPicPr>
        <p:blipFill>
          <a:blip r:embed="rId3"/>
          <a:srcRect/>
          <a:stretch>
            <a:fillRect/>
          </a:stretch>
        </p:blipFill>
        <p:spPr bwMode="auto">
          <a:xfrm>
            <a:off x="3810000" y="3305175"/>
            <a:ext cx="5334000" cy="3552825"/>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type="body" idx="4294967295"/>
          </p:nvPr>
        </p:nvSpPr>
        <p:spPr>
          <a:xfrm>
            <a:off x="1476375" y="3357563"/>
            <a:ext cx="7345363" cy="3167062"/>
          </a:xfrm>
        </p:spPr>
        <p:txBody>
          <a:bodyPr/>
          <a:lstStyle/>
          <a:p>
            <a:pPr algn="ctr" eaLnBrk="1" hangingPunct="1">
              <a:buFont typeface="Wingdings" pitchFamily="2" charset="2"/>
              <a:buNone/>
              <a:defRPr/>
            </a:pPr>
            <a:r>
              <a:rPr lang="en-US" sz="3600">
                <a:solidFill>
                  <a:srgbClr val="000000"/>
                </a:solidFill>
                <a:effectLst>
                  <a:outerShdw blurRad="38100" dist="38100" dir="2700000" algn="tl">
                    <a:srgbClr val="FFFFFF"/>
                  </a:outerShdw>
                </a:effectLst>
                <a:latin typeface="Brush Script MT" pitchFamily="66" charset="0"/>
              </a:rPr>
              <a:t>There is the growth of youth violence and agression in the whole world because teens rebell against the society, parents and social standards.</a:t>
            </a:r>
            <a:r>
              <a:rPr lang="ru-RU" sz="3600">
                <a:solidFill>
                  <a:srgbClr val="000000"/>
                </a:solidFill>
                <a:effectLst>
                  <a:outerShdw blurRad="38100" dist="38100" dir="2700000" algn="tl">
                    <a:srgbClr val="FFFFFF"/>
                  </a:outerShdw>
                </a:effectLst>
                <a:latin typeface="Brush Script MT" pitchFamily="66" charset="0"/>
              </a:rPr>
              <a:t> </a:t>
            </a:r>
            <a:r>
              <a:rPr lang="en-US" sz="3600">
                <a:solidFill>
                  <a:srgbClr val="000000"/>
                </a:solidFill>
                <a:effectLst>
                  <a:outerShdw blurRad="38100" dist="38100" dir="2700000" algn="tl">
                    <a:srgbClr val="FFFFFF"/>
                  </a:outerShdw>
                </a:effectLst>
                <a:latin typeface="Brush Script MT" pitchFamily="66" charset="0"/>
              </a:rPr>
              <a:t>They organize youth gangs and conflicts become more serious. They dictate their own rules to everybody.</a:t>
            </a:r>
            <a:endParaRPr lang="ru-RU" sz="3600">
              <a:solidFill>
                <a:srgbClr val="000000"/>
              </a:solidFill>
              <a:effectLst>
                <a:outerShdw blurRad="38100" dist="38100" dir="2700000" algn="tl">
                  <a:srgbClr val="FFFFFF"/>
                </a:outerShdw>
              </a:effectLst>
              <a:latin typeface="Brush Script MT" pitchFamily="66" charset="0"/>
            </a:endParaRPr>
          </a:p>
        </p:txBody>
      </p:sp>
      <p:sp>
        <p:nvSpPr>
          <p:cNvPr id="17410" name="WordArt 5"/>
          <p:cNvSpPr>
            <a:spLocks noChangeArrowheads="1" noChangeShapeType="1" noTextEdit="1"/>
          </p:cNvSpPr>
          <p:nvPr/>
        </p:nvSpPr>
        <p:spPr bwMode="auto">
          <a:xfrm rot="5400000">
            <a:off x="-2129631" y="2929731"/>
            <a:ext cx="5976938" cy="638175"/>
          </a:xfrm>
          <a:prstGeom prst="rect">
            <a:avLst/>
          </a:prstGeom>
        </p:spPr>
        <p:txBody>
          <a:bodyPr vert="wordArtVert" wrap="none" fromWordArt="1">
            <a:prstTxWarp prst="textPlain">
              <a:avLst>
                <a:gd name="adj" fmla="val 50000"/>
              </a:avLst>
            </a:prstTxWarp>
            <a:scene3d>
              <a:camera prst="legacyPerspectiveFront">
                <a:rot lat="20639996" lon="20699996" rev="0"/>
              </a:camera>
              <a:lightRig rig="legacyNormal3" dir="l"/>
            </a:scene3d>
            <a:sp3d extrusionH="201600" prstMaterial="legacyPlastic">
              <a:extrusionClr>
                <a:srgbClr val="FF9966"/>
              </a:extrusionClr>
            </a:sp3d>
          </a:bodyPr>
          <a:lstStyle/>
          <a:p>
            <a:pPr algn="ctr" fontAlgn="auto"/>
            <a:r>
              <a:rPr lang="en-US" sz="3600" kern="10">
                <a:ln w="9525">
                  <a:round/>
                  <a:headEnd/>
                  <a:tailEnd/>
                </a:ln>
                <a:solidFill>
                  <a:srgbClr val="000000">
                    <a:alpha val="85881"/>
                  </a:srgbClr>
                </a:solidFill>
                <a:latin typeface="Comic Sans MS"/>
              </a:rPr>
              <a:t>Youth gangs</a:t>
            </a:r>
            <a:endParaRPr lang="ru-RU" sz="3600" kern="10">
              <a:ln w="9525">
                <a:round/>
                <a:headEnd/>
                <a:tailEnd/>
              </a:ln>
              <a:solidFill>
                <a:srgbClr val="000000">
                  <a:alpha val="85881"/>
                </a:srgbClr>
              </a:solidFill>
              <a:latin typeface="Comic Sans MS"/>
            </a:endParaRPr>
          </a:p>
        </p:txBody>
      </p:sp>
      <p:pic>
        <p:nvPicPr>
          <p:cNvPr id="17411" name="Picture 6"/>
          <p:cNvPicPr>
            <a:picLocks noChangeAspect="1" noChangeArrowheads="1"/>
          </p:cNvPicPr>
          <p:nvPr/>
        </p:nvPicPr>
        <p:blipFill>
          <a:blip r:embed="rId2"/>
          <a:srcRect/>
          <a:stretch>
            <a:fillRect/>
          </a:stretch>
        </p:blipFill>
        <p:spPr bwMode="auto">
          <a:xfrm>
            <a:off x="1476375" y="0"/>
            <a:ext cx="3671888" cy="3141663"/>
          </a:xfrm>
          <a:prstGeom prst="rect">
            <a:avLst/>
          </a:prstGeom>
          <a:noFill/>
          <a:ln w="9525">
            <a:noFill/>
            <a:miter lim="800000"/>
            <a:headEnd/>
            <a:tailEnd/>
          </a:ln>
        </p:spPr>
      </p:pic>
      <p:pic>
        <p:nvPicPr>
          <p:cNvPr id="17412" name="Picture 7"/>
          <p:cNvPicPr>
            <a:picLocks noChangeAspect="1" noChangeArrowheads="1"/>
          </p:cNvPicPr>
          <p:nvPr/>
        </p:nvPicPr>
        <p:blipFill>
          <a:blip r:embed="rId3"/>
          <a:srcRect/>
          <a:stretch>
            <a:fillRect/>
          </a:stretch>
        </p:blipFill>
        <p:spPr bwMode="auto">
          <a:xfrm>
            <a:off x="5651500" y="333375"/>
            <a:ext cx="3492500" cy="3095625"/>
          </a:xfrm>
          <a:prstGeom prst="rect">
            <a:avLst/>
          </a:prstGeom>
          <a:noFill/>
          <a:ln w="9525">
            <a:noFill/>
            <a:miter lim="800000"/>
            <a:headEnd/>
            <a:tailEnd/>
          </a:ln>
        </p:spPr>
      </p:pic>
      <p:sp>
        <p:nvSpPr>
          <p:cNvPr id="17413" name="WordArt 8"/>
          <p:cNvSpPr>
            <a:spLocks noChangeArrowheads="1" noChangeShapeType="1" noTextEdit="1"/>
          </p:cNvSpPr>
          <p:nvPr/>
        </p:nvSpPr>
        <p:spPr bwMode="auto">
          <a:xfrm>
            <a:off x="1692275" y="908050"/>
            <a:ext cx="6553200" cy="2736850"/>
          </a:xfrm>
          <a:prstGeom prst="rect">
            <a:avLst/>
          </a:prstGeom>
        </p:spPr>
        <p:txBody>
          <a:bodyPr spcFirstLastPara="1" wrap="none" fromWordArt="1">
            <a:prstTxWarp prst="textArchUp">
              <a:avLst>
                <a:gd name="adj" fmla="val 10940436"/>
              </a:avLst>
            </a:prstTxWarp>
          </a:bodyPr>
          <a:lstStyle/>
          <a:p>
            <a:pPr algn="ctr"/>
            <a:r>
              <a:rPr lang="en-US" sz="3600" kern="10">
                <a:ln w="9525">
                  <a:solidFill>
                    <a:srgbClr val="000000"/>
                  </a:solidFill>
                  <a:round/>
                  <a:headEnd/>
                  <a:tailEnd/>
                </a:ln>
                <a:solidFill>
                  <a:srgbClr val="000000">
                    <a:alpha val="38823"/>
                  </a:srgbClr>
                </a:solidFill>
                <a:latin typeface="Comic Sans MS"/>
              </a:rPr>
              <a:t>Problem #2</a:t>
            </a:r>
            <a:endParaRPr lang="ru-RU" sz="3600" kern="10">
              <a:ln w="9525">
                <a:solidFill>
                  <a:srgbClr val="000000"/>
                </a:solidFill>
                <a:round/>
                <a:headEnd/>
                <a:tailEnd/>
              </a:ln>
              <a:solidFill>
                <a:srgbClr val="000000">
                  <a:alpha val="38823"/>
                </a:srgbClr>
              </a:solidFill>
              <a:latin typeface="Comic Sans MS"/>
            </a:endParaRPr>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4294967295"/>
          </p:nvPr>
        </p:nvSpPr>
        <p:spPr>
          <a:xfrm>
            <a:off x="395288" y="765175"/>
            <a:ext cx="8364537" cy="2260600"/>
          </a:xfrm>
        </p:spPr>
        <p:txBody>
          <a:bodyPr/>
          <a:lstStyle/>
          <a:p>
            <a:pPr algn="ctr" eaLnBrk="1" hangingPunct="1">
              <a:lnSpc>
                <a:spcPct val="90000"/>
              </a:lnSpc>
              <a:buFont typeface="Wingdings" pitchFamily="2" charset="2"/>
              <a:buNone/>
              <a:defRPr/>
            </a:pPr>
            <a:r>
              <a:rPr lang="en-US" sz="2800">
                <a:latin typeface="Californian FB" pitchFamily="18" charset="0"/>
              </a:rPr>
              <a:t> </a:t>
            </a:r>
            <a:r>
              <a:rPr lang="en-US" sz="2800" i="1">
                <a:solidFill>
                  <a:srgbClr val="000000"/>
                </a:solidFill>
                <a:effectLst>
                  <a:outerShdw blurRad="38100" dist="38100" dir="2700000" algn="tl">
                    <a:srgbClr val="FFFFFF"/>
                  </a:outerShdw>
                </a:effectLst>
                <a:latin typeface="Californian FB" pitchFamily="18" charset="0"/>
              </a:rPr>
              <a:t>The problem of fathers and sons is everlasting. Teens  want their parents to be more attentive to their personality and their private problems. Some parents neglect their children because they are too busy with their own life. </a:t>
            </a:r>
          </a:p>
          <a:p>
            <a:pPr algn="ctr" eaLnBrk="1" hangingPunct="1">
              <a:lnSpc>
                <a:spcPct val="90000"/>
              </a:lnSpc>
              <a:buFont typeface="Wingdings" pitchFamily="2" charset="2"/>
              <a:buNone/>
              <a:defRPr/>
            </a:pPr>
            <a:r>
              <a:rPr lang="en-US" sz="2800" b="1" i="1">
                <a:solidFill>
                  <a:srgbClr val="000099"/>
                </a:solidFill>
                <a:latin typeface="Californian FB" pitchFamily="18" charset="0"/>
              </a:rPr>
              <a:t>Adults, just stop and remember your children!</a:t>
            </a:r>
            <a:r>
              <a:rPr lang="en-US" sz="2800" b="1" i="1">
                <a:solidFill>
                  <a:srgbClr val="000099"/>
                </a:solidFill>
              </a:rPr>
              <a:t> </a:t>
            </a:r>
            <a:endParaRPr lang="ru-RU" sz="2800" b="1" i="1">
              <a:solidFill>
                <a:srgbClr val="000099"/>
              </a:solidFill>
            </a:endParaRPr>
          </a:p>
        </p:txBody>
      </p:sp>
      <p:sp>
        <p:nvSpPr>
          <p:cNvPr id="18434" name="WordArt 8"/>
          <p:cNvSpPr>
            <a:spLocks noChangeArrowheads="1" noChangeShapeType="1" noTextEdit="1"/>
          </p:cNvSpPr>
          <p:nvPr/>
        </p:nvSpPr>
        <p:spPr bwMode="auto">
          <a:xfrm>
            <a:off x="2268538" y="0"/>
            <a:ext cx="4464050" cy="708025"/>
          </a:xfrm>
          <a:prstGeom prst="rect">
            <a:avLst/>
          </a:prstGeom>
        </p:spPr>
        <p:txBody>
          <a:bodyPr wrap="none" fromWordArt="1">
            <a:prstTxWarp prst="textWave1">
              <a:avLst>
                <a:gd name="adj1" fmla="val 13005"/>
                <a:gd name="adj2" fmla="val 0"/>
              </a:avLst>
            </a:prstTxWarp>
          </a:bodyPr>
          <a:lstStyle/>
          <a:p>
            <a:pPr algn="ctr"/>
            <a:r>
              <a:rPr lang="en-US" sz="3600" kern="10">
                <a:ln w="9525">
                  <a:noFill/>
                  <a:round/>
                  <a:headEnd/>
                  <a:tailEnd/>
                </a:ln>
                <a:effectLst>
                  <a:outerShdw dist="53882" dir="2700000" algn="ctr" rotWithShape="0">
                    <a:srgbClr val="C0C0C0">
                      <a:alpha val="79999"/>
                    </a:srgbClr>
                  </a:outerShdw>
                </a:effectLst>
                <a:latin typeface="Tahoma"/>
                <a:cs typeface="Tahoma"/>
              </a:rPr>
              <a:t>Problem #3</a:t>
            </a:r>
            <a:endParaRPr lang="ru-RU" sz="3600" kern="10">
              <a:ln w="9525">
                <a:noFill/>
                <a:round/>
                <a:headEnd/>
                <a:tailEnd/>
              </a:ln>
              <a:effectLst>
                <a:outerShdw dist="53882" dir="2700000" algn="ctr" rotWithShape="0">
                  <a:srgbClr val="C0C0C0">
                    <a:alpha val="79999"/>
                  </a:srgbClr>
                </a:outerShdw>
              </a:effectLst>
              <a:latin typeface="Tahoma"/>
              <a:cs typeface="Tahoma"/>
            </a:endParaRPr>
          </a:p>
        </p:txBody>
      </p:sp>
      <p:pic>
        <p:nvPicPr>
          <p:cNvPr id="18435" name="Picture 8"/>
          <p:cNvPicPr>
            <a:picLocks noChangeAspect="1" noChangeArrowheads="1"/>
          </p:cNvPicPr>
          <p:nvPr/>
        </p:nvPicPr>
        <p:blipFill>
          <a:blip r:embed="rId2"/>
          <a:srcRect/>
          <a:stretch>
            <a:fillRect/>
          </a:stretch>
        </p:blipFill>
        <p:spPr bwMode="auto">
          <a:xfrm>
            <a:off x="827088" y="2924175"/>
            <a:ext cx="2914650" cy="3429000"/>
          </a:xfrm>
          <a:prstGeom prst="rect">
            <a:avLst/>
          </a:prstGeom>
          <a:noFill/>
          <a:ln w="9525">
            <a:noFill/>
            <a:miter lim="800000"/>
            <a:headEnd/>
            <a:tailEnd/>
          </a:ln>
        </p:spPr>
      </p:pic>
      <p:pic>
        <p:nvPicPr>
          <p:cNvPr id="18436" name="Picture 9"/>
          <p:cNvPicPr>
            <a:picLocks noChangeAspect="1" noChangeArrowheads="1"/>
          </p:cNvPicPr>
          <p:nvPr/>
        </p:nvPicPr>
        <p:blipFill>
          <a:blip r:embed="rId3"/>
          <a:srcRect/>
          <a:stretch>
            <a:fillRect/>
          </a:stretch>
        </p:blipFill>
        <p:spPr bwMode="auto">
          <a:xfrm>
            <a:off x="4211638" y="3357563"/>
            <a:ext cx="4608512" cy="3165475"/>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8"/>
          <p:cNvSpPr>
            <a:spLocks noGrp="1" noChangeArrowheads="1"/>
          </p:cNvSpPr>
          <p:nvPr>
            <p:ph type="body" idx="4294967295"/>
          </p:nvPr>
        </p:nvSpPr>
        <p:spPr>
          <a:xfrm>
            <a:off x="684213" y="836613"/>
            <a:ext cx="7775575" cy="936625"/>
          </a:xfrm>
        </p:spPr>
        <p:txBody>
          <a:bodyPr/>
          <a:lstStyle/>
          <a:p>
            <a:pPr algn="ctr" eaLnBrk="1" hangingPunct="1">
              <a:lnSpc>
                <a:spcPct val="80000"/>
              </a:lnSpc>
              <a:buFont typeface="Wingdings" pitchFamily="2" charset="2"/>
              <a:buNone/>
              <a:defRPr/>
            </a:pPr>
            <a:r>
              <a:rPr lang="en-US" sz="2800" i="1">
                <a:latin typeface="Calisto MT" pitchFamily="18" charset="0"/>
              </a:rPr>
              <a:t>Do you argue with parents?</a:t>
            </a:r>
          </a:p>
          <a:p>
            <a:pPr algn="ctr" eaLnBrk="1" hangingPunct="1">
              <a:lnSpc>
                <a:spcPct val="80000"/>
              </a:lnSpc>
              <a:buFont typeface="Wingdings" pitchFamily="2" charset="2"/>
              <a:buNone/>
              <a:defRPr/>
            </a:pPr>
            <a:r>
              <a:rPr lang="en-US" sz="2800" i="1">
                <a:latin typeface="Calisto MT" pitchFamily="18" charset="0"/>
              </a:rPr>
              <a:t>(the question for my friends)</a:t>
            </a:r>
            <a:endParaRPr lang="ru-RU" sz="2800" i="1">
              <a:latin typeface="Calisto MT" pitchFamily="18" charset="0"/>
            </a:endParaRPr>
          </a:p>
        </p:txBody>
      </p:sp>
      <p:graphicFrame>
        <p:nvGraphicFramePr>
          <p:cNvPr id="191492" name="Object 4"/>
          <p:cNvGraphicFramePr>
            <a:graphicFrameLocks noChangeAspect="1"/>
          </p:cNvGraphicFramePr>
          <p:nvPr>
            <p:ph idx="4294967295"/>
          </p:nvPr>
        </p:nvGraphicFramePr>
        <p:xfrm>
          <a:off x="979488" y="1701800"/>
          <a:ext cx="7107237" cy="4584700"/>
        </p:xfrm>
        <a:graphic>
          <a:graphicData uri="http://schemas.openxmlformats.org/presentationml/2006/ole">
            <p:oleObj spid="_x0000_s2050" name="Лист" r:id="rId3" imgW="4562475" imgH="2943225" progId="Excel.Sheet.8">
              <p:embed/>
            </p:oleObj>
          </a:graphicData>
        </a:graphic>
      </p:graphicFrame>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1492"/>
                                        </p:tgtEl>
                                        <p:attrNameLst>
                                          <p:attrName>style.visibility</p:attrName>
                                        </p:attrNameLst>
                                      </p:cBhvr>
                                      <p:to>
                                        <p:strVal val="visible"/>
                                      </p:to>
                                    </p:set>
                                    <p:animEffect transition="in" filter="fade">
                                      <p:cBhvr>
                                        <p:cTn id="7" dur="1000"/>
                                        <p:tgtEl>
                                          <p:spTgt spid="191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9149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8660" name="Object 4"/>
          <p:cNvGraphicFramePr>
            <a:graphicFrameLocks noChangeAspect="1"/>
          </p:cNvGraphicFramePr>
          <p:nvPr>
            <p:ph idx="4294967295"/>
          </p:nvPr>
        </p:nvGraphicFramePr>
        <p:xfrm>
          <a:off x="768350" y="2374900"/>
          <a:ext cx="7834313" cy="3873500"/>
        </p:xfrm>
        <a:graphic>
          <a:graphicData uri="http://schemas.openxmlformats.org/presentationml/2006/ole">
            <p:oleObj spid="_x0000_s5122" name="Лист" r:id="rId3" imgW="5162550" imgH="2552700" progId="Excel.Sheet.8">
              <p:embed/>
            </p:oleObj>
          </a:graphicData>
        </a:graphic>
      </p:graphicFrame>
      <p:sp>
        <p:nvSpPr>
          <p:cNvPr id="5123" name="Rectangle 7"/>
          <p:cNvSpPr>
            <a:spLocks noChangeArrowheads="1"/>
          </p:cNvSpPr>
          <p:nvPr/>
        </p:nvSpPr>
        <p:spPr bwMode="auto">
          <a:xfrm>
            <a:off x="468313" y="908050"/>
            <a:ext cx="8291512" cy="892175"/>
          </a:xfrm>
          <a:prstGeom prst="rect">
            <a:avLst/>
          </a:prstGeom>
          <a:noFill/>
          <a:ln w="9525">
            <a:noFill/>
            <a:miter lim="800000"/>
            <a:headEnd/>
            <a:tailEnd/>
          </a:ln>
        </p:spPr>
        <p:txBody>
          <a:bodyPr/>
          <a:lstStyle/>
          <a:p>
            <a:pPr marL="342900" indent="-342900" algn="ctr">
              <a:spcBef>
                <a:spcPct val="20000"/>
              </a:spcBef>
              <a:buClr>
                <a:schemeClr val="hlink"/>
              </a:buClr>
              <a:buSzPct val="70000"/>
              <a:buFont typeface="Wingdings" pitchFamily="2" charset="2"/>
              <a:buNone/>
              <a:defRPr/>
            </a:pPr>
            <a:r>
              <a:rPr lang="en-US" sz="3600" i="1"/>
              <a:t>Do your parents approve of your friends?</a:t>
            </a:r>
          </a:p>
          <a:p>
            <a:pPr marL="342900" indent="-342900" algn="ctr">
              <a:lnSpc>
                <a:spcPct val="80000"/>
              </a:lnSpc>
              <a:spcBef>
                <a:spcPct val="20000"/>
              </a:spcBef>
              <a:buClr>
                <a:schemeClr val="hlink"/>
              </a:buClr>
              <a:buSzPct val="80000"/>
              <a:buFont typeface="Wingdings" pitchFamily="2" charset="2"/>
              <a:buNone/>
              <a:defRPr/>
            </a:pPr>
            <a:r>
              <a:rPr lang="en-US" i="1">
                <a:effectLst>
                  <a:outerShdw blurRad="38100" dist="38100" dir="2700000" algn="tl">
                    <a:srgbClr val="000000"/>
                  </a:outerShdw>
                </a:effectLst>
              </a:rPr>
              <a:t>(the question for my friends)</a:t>
            </a:r>
            <a:endParaRPr lang="ru-RU" i="1">
              <a:effectLst>
                <a:outerShdw blurRad="38100" dist="38100" dir="2700000" algn="tl">
                  <a:srgbClr val="000000"/>
                </a:outerShdw>
              </a:effectLst>
            </a:endParaRPr>
          </a:p>
          <a:p>
            <a:pPr marL="342900" indent="-342900" algn="ctr">
              <a:spcBef>
                <a:spcPct val="20000"/>
              </a:spcBef>
              <a:buClr>
                <a:schemeClr val="hlink"/>
              </a:buClr>
              <a:buSzPct val="70000"/>
              <a:buFont typeface="Wingdings" pitchFamily="2" charset="2"/>
              <a:buNone/>
              <a:defRPr/>
            </a:pPr>
            <a:endParaRPr lang="ru-RU" sz="3600" i="1"/>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8660"/>
                                        </p:tgtEl>
                                        <p:attrNameLst>
                                          <p:attrName>style.visibility</p:attrName>
                                        </p:attrNameLst>
                                      </p:cBhvr>
                                      <p:to>
                                        <p:strVal val="visible"/>
                                      </p:to>
                                    </p:set>
                                    <p:animEffect transition="in" filter="fade">
                                      <p:cBhvr>
                                        <p:cTn id="7" dur="1000"/>
                                        <p:tgtEl>
                                          <p:spTgt spid="198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986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3"/>
          <p:cNvSpPr>
            <a:spLocks noGrp="1" noChangeArrowheads="1"/>
          </p:cNvSpPr>
          <p:nvPr>
            <p:ph type="body" idx="4294967295"/>
          </p:nvPr>
        </p:nvSpPr>
        <p:spPr>
          <a:xfrm>
            <a:off x="5543550" y="1196975"/>
            <a:ext cx="3600450" cy="1944688"/>
          </a:xfrm>
        </p:spPr>
        <p:txBody>
          <a:bodyPr/>
          <a:lstStyle/>
          <a:p>
            <a:pPr algn="ctr" eaLnBrk="1" hangingPunct="1">
              <a:lnSpc>
                <a:spcPct val="80000"/>
              </a:lnSpc>
              <a:buFont typeface="Wingdings" pitchFamily="2" charset="2"/>
              <a:buNone/>
              <a:defRPr/>
            </a:pPr>
            <a:r>
              <a:rPr lang="ru-RU" sz="2000"/>
              <a:t>    </a:t>
            </a:r>
            <a:r>
              <a:rPr lang="en-US" sz="2000">
                <a:latin typeface="Calisto MT" pitchFamily="18" charset="0"/>
              </a:rPr>
              <a:t> The most difficult and serious problem of the modern generation is drug addiction. Today millions of young people use drugs, smoke, drink alcohol and most of them die</a:t>
            </a:r>
            <a:r>
              <a:rPr lang="ru-RU" sz="2000">
                <a:latin typeface="Calisto MT" pitchFamily="18" charset="0"/>
              </a:rPr>
              <a:t>.</a:t>
            </a:r>
          </a:p>
        </p:txBody>
      </p:sp>
      <p:pic>
        <p:nvPicPr>
          <p:cNvPr id="151570" name="Picture 18"/>
          <p:cNvPicPr>
            <a:picLocks noChangeAspect="1" noChangeArrowheads="1"/>
          </p:cNvPicPr>
          <p:nvPr/>
        </p:nvPicPr>
        <p:blipFill>
          <a:blip r:embed="rId2"/>
          <a:srcRect/>
          <a:stretch>
            <a:fillRect/>
          </a:stretch>
        </p:blipFill>
        <p:spPr bwMode="auto">
          <a:xfrm>
            <a:off x="0" y="4076700"/>
            <a:ext cx="2843213" cy="2781300"/>
          </a:xfrm>
          <a:prstGeom prst="rect">
            <a:avLst/>
          </a:prstGeom>
          <a:noFill/>
          <a:ln w="57150" cmpd="thinThick">
            <a:solidFill>
              <a:srgbClr val="000000"/>
            </a:solidFill>
            <a:miter lim="800000"/>
            <a:headEnd/>
            <a:tailEnd/>
          </a:ln>
        </p:spPr>
      </p:pic>
      <p:pic>
        <p:nvPicPr>
          <p:cNvPr id="151571" name="Picture 19"/>
          <p:cNvPicPr>
            <a:picLocks noChangeAspect="1" noChangeArrowheads="1"/>
          </p:cNvPicPr>
          <p:nvPr/>
        </p:nvPicPr>
        <p:blipFill>
          <a:blip r:embed="rId3"/>
          <a:srcRect/>
          <a:stretch>
            <a:fillRect/>
          </a:stretch>
        </p:blipFill>
        <p:spPr bwMode="auto">
          <a:xfrm>
            <a:off x="539750" y="1700213"/>
            <a:ext cx="2663825" cy="2647950"/>
          </a:xfrm>
          <a:prstGeom prst="rect">
            <a:avLst/>
          </a:prstGeom>
          <a:noFill/>
          <a:ln w="57150" cmpd="thinThick">
            <a:solidFill>
              <a:srgbClr val="000000"/>
            </a:solidFill>
            <a:miter lim="800000"/>
            <a:headEnd/>
            <a:tailEnd/>
          </a:ln>
        </p:spPr>
      </p:pic>
      <p:sp>
        <p:nvSpPr>
          <p:cNvPr id="23556" name="WordArt 21"/>
          <p:cNvSpPr>
            <a:spLocks noChangeArrowheads="1" noChangeShapeType="1" noTextEdit="1"/>
          </p:cNvSpPr>
          <p:nvPr/>
        </p:nvSpPr>
        <p:spPr bwMode="auto">
          <a:xfrm>
            <a:off x="3635375" y="260350"/>
            <a:ext cx="4448175" cy="600075"/>
          </a:xfrm>
          <a:prstGeom prst="rect">
            <a:avLst/>
          </a:prstGeom>
        </p:spPr>
        <p:txBody>
          <a:bodyPr wrap="none" fromWordArt="1">
            <a:prstTxWarp prst="textCurveUp">
              <a:avLst>
                <a:gd name="adj" fmla="val 40356"/>
              </a:avLst>
            </a:prstTxWarp>
          </a:bodyPr>
          <a:lstStyle/>
          <a:p>
            <a:pPr algn="ctr"/>
            <a:r>
              <a:rPr lang="en-US" sz="3600" kern="10">
                <a:ln w="12700">
                  <a:solidFill>
                    <a:srgbClr val="000000"/>
                  </a:solidFill>
                  <a:round/>
                  <a:headEnd/>
                  <a:tailEnd/>
                </a:ln>
                <a:solidFill>
                  <a:srgbClr val="CCFFFF"/>
                </a:solidFill>
                <a:effectLst>
                  <a:outerShdw dist="45791" dir="2021404" algn="ctr" rotWithShape="0">
                    <a:srgbClr val="808080">
                      <a:alpha val="79999"/>
                    </a:srgbClr>
                  </a:outerShdw>
                </a:effectLst>
                <a:latin typeface="Arial"/>
                <a:cs typeface="Arial"/>
              </a:rPr>
              <a:t>DRUG ADDICTION</a:t>
            </a:r>
            <a:endParaRPr lang="ru-RU" sz="3600" kern="10">
              <a:ln w="12700">
                <a:solidFill>
                  <a:srgbClr val="000000"/>
                </a:solidFill>
                <a:round/>
                <a:headEnd/>
                <a:tailEnd/>
              </a:ln>
              <a:solidFill>
                <a:srgbClr val="CCFFFF"/>
              </a:solidFill>
              <a:effectLst>
                <a:outerShdw dist="45791" dir="2021404" algn="ctr" rotWithShape="0">
                  <a:srgbClr val="808080">
                    <a:alpha val="79999"/>
                  </a:srgbClr>
                </a:outerShdw>
              </a:effectLst>
              <a:latin typeface="Arial"/>
              <a:cs typeface="Arial"/>
            </a:endParaRPr>
          </a:p>
        </p:txBody>
      </p:sp>
      <p:sp>
        <p:nvSpPr>
          <p:cNvPr id="23557" name="WordArt 7"/>
          <p:cNvSpPr>
            <a:spLocks noChangeArrowheads="1" noChangeShapeType="1" noTextEdit="1"/>
          </p:cNvSpPr>
          <p:nvPr/>
        </p:nvSpPr>
        <p:spPr bwMode="auto">
          <a:xfrm>
            <a:off x="0" y="0"/>
            <a:ext cx="2771775" cy="1557338"/>
          </a:xfrm>
          <a:prstGeom prst="rect">
            <a:avLst/>
          </a:prstGeom>
        </p:spPr>
        <p:txBody>
          <a:bodyPr wrap="none" fromWordArt="1">
            <a:prstTxWarp prst="textFadeUp">
              <a:avLst>
                <a:gd name="adj" fmla="val 9991"/>
              </a:avLst>
            </a:prstTxWarp>
          </a:bodyPr>
          <a:lstStyle/>
          <a:p>
            <a:pPr algn="ctr"/>
            <a:r>
              <a:rPr lang="en-US"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Comic Sans MS"/>
              </a:rPr>
              <a:t>Problem #4</a:t>
            </a:r>
            <a:endParaRPr lang="ru-RU"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Comic Sans MS"/>
            </a:endParaRPr>
          </a:p>
        </p:txBody>
      </p:sp>
      <p:pic>
        <p:nvPicPr>
          <p:cNvPr id="164876" name="Picture 12"/>
          <p:cNvPicPr>
            <a:picLocks noChangeAspect="1" noChangeArrowheads="1"/>
          </p:cNvPicPr>
          <p:nvPr/>
        </p:nvPicPr>
        <p:blipFill>
          <a:blip r:embed="rId4"/>
          <a:srcRect/>
          <a:stretch>
            <a:fillRect/>
          </a:stretch>
        </p:blipFill>
        <p:spPr bwMode="auto">
          <a:xfrm>
            <a:off x="3059113" y="2708275"/>
            <a:ext cx="2617787" cy="3671888"/>
          </a:xfrm>
          <a:prstGeom prst="rect">
            <a:avLst/>
          </a:prstGeom>
          <a:noFill/>
          <a:ln w="38100">
            <a:solidFill>
              <a:schemeClr val="tx1"/>
            </a:solidFill>
            <a:miter lim="800000"/>
            <a:headEnd/>
            <a:tailEnd/>
          </a:ln>
        </p:spPr>
      </p:pic>
      <p:sp>
        <p:nvSpPr>
          <p:cNvPr id="21513" name="Rectangle 9"/>
          <p:cNvSpPr>
            <a:spLocks noChangeArrowheads="1"/>
          </p:cNvSpPr>
          <p:nvPr/>
        </p:nvSpPr>
        <p:spPr bwMode="auto">
          <a:xfrm>
            <a:off x="6084888" y="3284538"/>
            <a:ext cx="2843212" cy="2289175"/>
          </a:xfrm>
          <a:prstGeom prst="rect">
            <a:avLst/>
          </a:prstGeom>
          <a:noFill/>
          <a:ln w="9525">
            <a:noFill/>
            <a:miter lim="800000"/>
            <a:headEnd/>
            <a:tailEnd/>
          </a:ln>
          <a:effectLst/>
        </p:spPr>
        <p:txBody>
          <a:bodyPr>
            <a:spAutoFit/>
          </a:bodyPr>
          <a:lstStyle/>
          <a:p>
            <a:pPr>
              <a:defRPr/>
            </a:pPr>
            <a:r>
              <a:rPr lang="en-US">
                <a:effectLst>
                  <a:outerShdw blurRad="38100" dist="38100" dir="2700000" algn="tl">
                    <a:srgbClr val="000000"/>
                  </a:outerShdw>
                </a:effectLst>
              </a:rPr>
              <a:t>Besides, a lot of teenagers think that drugs  help them to forget about different problems and to escape from reality.</a:t>
            </a:r>
            <a:endParaRPr lang="ru-RU">
              <a:effectLst>
                <a:outerShdw blurRad="38100" dist="38100" dir="2700000" algn="tl">
                  <a:srgbClr val="000000"/>
                </a:outerShdw>
              </a:effectLst>
            </a:endParaRPr>
          </a:p>
          <a:p>
            <a:pPr>
              <a:defRPr/>
            </a:pPr>
            <a:r>
              <a:rPr lang="en-US">
                <a:effectLst>
                  <a:outerShdw blurRad="38100" dist="38100" dir="2700000" algn="tl">
                    <a:srgbClr val="000000"/>
                  </a:outerShdw>
                </a:effectLst>
              </a:rPr>
              <a:t>         In addition to that, young people always need some money to buy them.</a:t>
            </a:r>
            <a:endParaRPr lang="ru-RU">
              <a:effectLst>
                <a:outerShdw blurRad="38100" dist="38100" dir="2700000" algn="tl">
                  <a:srgbClr val="000000"/>
                </a:outerShdw>
              </a:effectLs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51570"/>
                                        </p:tgtEl>
                                        <p:attrNameLst>
                                          <p:attrName>style.visibility</p:attrName>
                                        </p:attrNameLst>
                                      </p:cBhvr>
                                      <p:to>
                                        <p:strVal val="visible"/>
                                      </p:to>
                                    </p:set>
                                    <p:anim calcmode="lin" valueType="num">
                                      <p:cBhvr>
                                        <p:cTn id="7" dur="500" fill="hold"/>
                                        <p:tgtEl>
                                          <p:spTgt spid="151570"/>
                                        </p:tgtEl>
                                        <p:attrNameLst>
                                          <p:attrName>ppt_w</p:attrName>
                                        </p:attrNameLst>
                                      </p:cBhvr>
                                      <p:tavLst>
                                        <p:tav tm="0">
                                          <p:val>
                                            <p:strVal val="#ppt_w*0.05"/>
                                          </p:val>
                                        </p:tav>
                                        <p:tav tm="100000">
                                          <p:val>
                                            <p:strVal val="#ppt_w"/>
                                          </p:val>
                                        </p:tav>
                                      </p:tavLst>
                                    </p:anim>
                                    <p:anim calcmode="lin" valueType="num">
                                      <p:cBhvr>
                                        <p:cTn id="8" dur="500" fill="hold"/>
                                        <p:tgtEl>
                                          <p:spTgt spid="151570"/>
                                        </p:tgtEl>
                                        <p:attrNameLst>
                                          <p:attrName>ppt_h</p:attrName>
                                        </p:attrNameLst>
                                      </p:cBhvr>
                                      <p:tavLst>
                                        <p:tav tm="0">
                                          <p:val>
                                            <p:strVal val="#ppt_h"/>
                                          </p:val>
                                        </p:tav>
                                        <p:tav tm="100000">
                                          <p:val>
                                            <p:strVal val="#ppt_h"/>
                                          </p:val>
                                        </p:tav>
                                      </p:tavLst>
                                    </p:anim>
                                    <p:anim calcmode="lin" valueType="num">
                                      <p:cBhvr>
                                        <p:cTn id="9" dur="500" fill="hold"/>
                                        <p:tgtEl>
                                          <p:spTgt spid="151570"/>
                                        </p:tgtEl>
                                        <p:attrNameLst>
                                          <p:attrName>ppt_x</p:attrName>
                                        </p:attrNameLst>
                                      </p:cBhvr>
                                      <p:tavLst>
                                        <p:tav tm="0">
                                          <p:val>
                                            <p:strVal val="#ppt_x-.2"/>
                                          </p:val>
                                        </p:tav>
                                        <p:tav tm="100000">
                                          <p:val>
                                            <p:strVal val="#ppt_x"/>
                                          </p:val>
                                        </p:tav>
                                      </p:tavLst>
                                    </p:anim>
                                    <p:anim calcmode="lin" valueType="num">
                                      <p:cBhvr>
                                        <p:cTn id="10" dur="500" fill="hold"/>
                                        <p:tgtEl>
                                          <p:spTgt spid="151570"/>
                                        </p:tgtEl>
                                        <p:attrNameLst>
                                          <p:attrName>ppt_y</p:attrName>
                                        </p:attrNameLst>
                                      </p:cBhvr>
                                      <p:tavLst>
                                        <p:tav tm="0">
                                          <p:val>
                                            <p:strVal val="#ppt_y"/>
                                          </p:val>
                                        </p:tav>
                                        <p:tav tm="100000">
                                          <p:val>
                                            <p:strVal val="#ppt_y"/>
                                          </p:val>
                                        </p:tav>
                                      </p:tavLst>
                                    </p:anim>
                                    <p:animEffect transition="in" filter="fade">
                                      <p:cBhvr>
                                        <p:cTn id="11" dur="500"/>
                                        <p:tgtEl>
                                          <p:spTgt spid="151570"/>
                                        </p:tgtEl>
                                      </p:cBhvr>
                                    </p:animEffect>
                                  </p:childTnLst>
                                </p:cTn>
                              </p:par>
                            </p:childTnLst>
                          </p:cTn>
                        </p:par>
                        <p:par>
                          <p:cTn id="12" fill="hold">
                            <p:stCondLst>
                              <p:cond delay="500"/>
                            </p:stCondLst>
                            <p:childTnLst>
                              <p:par>
                                <p:cTn id="13" presetID="51" presetClass="entr" presetSubtype="0" fill="hold" nodeType="afterEffect">
                                  <p:stCondLst>
                                    <p:cond delay="0"/>
                                  </p:stCondLst>
                                  <p:childTnLst>
                                    <p:set>
                                      <p:cBhvr>
                                        <p:cTn id="14" dur="1" fill="hold">
                                          <p:stCondLst>
                                            <p:cond delay="0"/>
                                          </p:stCondLst>
                                        </p:cTn>
                                        <p:tgtEl>
                                          <p:spTgt spid="151571"/>
                                        </p:tgtEl>
                                        <p:attrNameLst>
                                          <p:attrName>style.visibility</p:attrName>
                                        </p:attrNameLst>
                                      </p:cBhvr>
                                      <p:to>
                                        <p:strVal val="visible"/>
                                      </p:to>
                                    </p:set>
                                    <p:animEffect transition="in" filter="fade">
                                      <p:cBhvr>
                                        <p:cTn id="15" dur="385" decel="100000"/>
                                        <p:tgtEl>
                                          <p:spTgt spid="151571"/>
                                        </p:tgtEl>
                                      </p:cBhvr>
                                    </p:animEffect>
                                    <p:animScale>
                                      <p:cBhvr>
                                        <p:cTn id="16" dur="385" decel="100000"/>
                                        <p:tgtEl>
                                          <p:spTgt spid="151571"/>
                                        </p:tgtEl>
                                      </p:cBhvr>
                                      <p:from x="10000" y="10000"/>
                                      <p:to x="200000" y="450000"/>
                                    </p:animScale>
                                    <p:animScale>
                                      <p:cBhvr>
                                        <p:cTn id="17" dur="615" accel="100000" fill="hold">
                                          <p:stCondLst>
                                            <p:cond delay="385"/>
                                          </p:stCondLst>
                                        </p:cTn>
                                        <p:tgtEl>
                                          <p:spTgt spid="151571"/>
                                        </p:tgtEl>
                                      </p:cBhvr>
                                      <p:from x="200000" y="450000"/>
                                      <p:to x="100000" y="100000"/>
                                    </p:animScale>
                                    <p:set>
                                      <p:cBhvr>
                                        <p:cTn id="18" dur="385" fill="hold"/>
                                        <p:tgtEl>
                                          <p:spTgt spid="151571"/>
                                        </p:tgtEl>
                                        <p:attrNameLst>
                                          <p:attrName>ppt_x</p:attrName>
                                        </p:attrNameLst>
                                      </p:cBhvr>
                                      <p:to>
                                        <p:strVal val="(0.5)"/>
                                      </p:to>
                                    </p:set>
                                    <p:anim from="(0.5)" to="(#ppt_x)" calcmode="lin" valueType="num">
                                      <p:cBhvr>
                                        <p:cTn id="19" dur="615" accel="100000" fill="hold">
                                          <p:stCondLst>
                                            <p:cond delay="385"/>
                                          </p:stCondLst>
                                        </p:cTn>
                                        <p:tgtEl>
                                          <p:spTgt spid="151571"/>
                                        </p:tgtEl>
                                        <p:attrNameLst>
                                          <p:attrName>ppt_x</p:attrName>
                                        </p:attrNameLst>
                                      </p:cBhvr>
                                    </p:anim>
                                    <p:set>
                                      <p:cBhvr>
                                        <p:cTn id="20" dur="385" fill="hold"/>
                                        <p:tgtEl>
                                          <p:spTgt spid="151571"/>
                                        </p:tgtEl>
                                        <p:attrNameLst>
                                          <p:attrName>ppt_y</p:attrName>
                                        </p:attrNameLst>
                                      </p:cBhvr>
                                      <p:to>
                                        <p:strVal val="(#ppt_y+0.4)"/>
                                      </p:to>
                                    </p:set>
                                    <p:anim from="(#ppt_y+0.4)" to="(#ppt_y)" calcmode="lin" valueType="num">
                                      <p:cBhvr>
                                        <p:cTn id="21" dur="615" accel="100000" fill="hold">
                                          <p:stCondLst>
                                            <p:cond delay="385"/>
                                          </p:stCondLst>
                                        </p:cTn>
                                        <p:tgtEl>
                                          <p:spTgt spid="151571"/>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17" presetClass="entr" presetSubtype="10" fill="hold" nodeType="clickEffect">
                                  <p:stCondLst>
                                    <p:cond delay="0"/>
                                  </p:stCondLst>
                                  <p:childTnLst>
                                    <p:set>
                                      <p:cBhvr>
                                        <p:cTn id="25" dur="1" fill="hold">
                                          <p:stCondLst>
                                            <p:cond delay="0"/>
                                          </p:stCondLst>
                                        </p:cTn>
                                        <p:tgtEl>
                                          <p:spTgt spid="164876"/>
                                        </p:tgtEl>
                                        <p:attrNameLst>
                                          <p:attrName>style.visibility</p:attrName>
                                        </p:attrNameLst>
                                      </p:cBhvr>
                                      <p:to>
                                        <p:strVal val="visible"/>
                                      </p:to>
                                    </p:set>
                                    <p:anim calcmode="lin" valueType="num">
                                      <p:cBhvr>
                                        <p:cTn id="26" dur="500" fill="hold"/>
                                        <p:tgtEl>
                                          <p:spTgt spid="164876"/>
                                        </p:tgtEl>
                                        <p:attrNameLst>
                                          <p:attrName>ppt_w</p:attrName>
                                        </p:attrNameLst>
                                      </p:cBhvr>
                                      <p:tavLst>
                                        <p:tav tm="0">
                                          <p:val>
                                            <p:fltVal val="0"/>
                                          </p:val>
                                        </p:tav>
                                        <p:tav tm="100000">
                                          <p:val>
                                            <p:strVal val="#ppt_w"/>
                                          </p:val>
                                        </p:tav>
                                      </p:tavLst>
                                    </p:anim>
                                    <p:anim calcmode="lin" valueType="num">
                                      <p:cBhvr>
                                        <p:cTn id="27" dur="500" fill="hold"/>
                                        <p:tgtEl>
                                          <p:spTgt spid="1648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Разрез">
  <a:themeElements>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Разрез">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Разрез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Разрез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Разрез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Разрез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Разрез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Разрез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Разрез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Разрез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462</TotalTime>
  <Words>596</Words>
  <Application>Microsoft Office PowerPoint</Application>
  <PresentationFormat>Экран (4:3)</PresentationFormat>
  <Paragraphs>72</Paragraphs>
  <Slides>20</Slides>
  <Notes>0</Notes>
  <HiddenSlides>0</HiddenSlides>
  <MMClips>0</MMClips>
  <ScaleCrop>false</ScaleCrop>
  <HeadingPairs>
    <vt:vector size="8" baseType="variant">
      <vt:variant>
        <vt:lpstr>Использованные шрифты</vt:lpstr>
      </vt:variant>
      <vt:variant>
        <vt:i4>8</vt:i4>
      </vt:variant>
      <vt:variant>
        <vt:lpstr>Шаблон оформления</vt:lpstr>
      </vt:variant>
      <vt:variant>
        <vt:i4>2</vt:i4>
      </vt:variant>
      <vt:variant>
        <vt:lpstr>Внедренные серверы OLE</vt:lpstr>
      </vt:variant>
      <vt:variant>
        <vt:i4>2</vt:i4>
      </vt:variant>
      <vt:variant>
        <vt:lpstr>Заголовки слайдов</vt:lpstr>
      </vt:variant>
      <vt:variant>
        <vt:i4>20</vt:i4>
      </vt:variant>
    </vt:vector>
  </HeadingPairs>
  <TitlesOfParts>
    <vt:vector size="32" baseType="lpstr">
      <vt:lpstr>Calisto MT</vt:lpstr>
      <vt:lpstr>Arial</vt:lpstr>
      <vt:lpstr>Tahoma</vt:lpstr>
      <vt:lpstr>Wingdings</vt:lpstr>
      <vt:lpstr>Calibri</vt:lpstr>
      <vt:lpstr>Blackadder ITC</vt:lpstr>
      <vt:lpstr>Brush Script MT</vt:lpstr>
      <vt:lpstr>Californian FB</vt:lpstr>
      <vt:lpstr>Разрез</vt:lpstr>
      <vt:lpstr>Разрез</vt:lpstr>
      <vt:lpstr>Лист</vt:lpstr>
      <vt:lpstr>Диаграмма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Проблемы молодежи</dc:title>
  <dc:subject>Проблемы молодежи</dc:subject>
  <dc:creator>ПОДАКОВ СЕРГЕЙ</dc:creator>
  <cp:lastModifiedBy>Номер первый</cp:lastModifiedBy>
  <cp:revision>17</cp:revision>
  <cp:lastPrinted>1601-01-01T00:00:00Z</cp:lastPrinted>
  <dcterms:created xsi:type="dcterms:W3CDTF">2008-04-08T05:23:19Z</dcterms:created>
  <dcterms:modified xsi:type="dcterms:W3CDTF">2012-03-27T04:05:35Z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